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66" r:id="rId5"/>
    <p:sldId id="268" r:id="rId6"/>
    <p:sldId id="271" r:id="rId7"/>
    <p:sldId id="264" r:id="rId8"/>
    <p:sldId id="258" r:id="rId9"/>
    <p:sldId id="267" r:id="rId10"/>
    <p:sldId id="259" r:id="rId11"/>
    <p:sldId id="272" r:id="rId12"/>
    <p:sldId id="273" r:id="rId13"/>
    <p:sldId id="265" r:id="rId14"/>
    <p:sldId id="260" r:id="rId15"/>
    <p:sldId id="282" r:id="rId16"/>
    <p:sldId id="274" r:id="rId17"/>
    <p:sldId id="275" r:id="rId18"/>
    <p:sldId id="269" r:id="rId19"/>
    <p:sldId id="270" r:id="rId20"/>
    <p:sldId id="284" r:id="rId21"/>
    <p:sldId id="285" r:id="rId22"/>
    <p:sldId id="276" r:id="rId23"/>
    <p:sldId id="283" r:id="rId24"/>
    <p:sldId id="277" r:id="rId25"/>
    <p:sldId id="280" r:id="rId26"/>
    <p:sldId id="286" r:id="rId27"/>
    <p:sldId id="279" r:id="rId28"/>
    <p:sldId id="278" r:id="rId29"/>
    <p:sldId id="28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5717-3304-4551-89AA-D93FBCB37769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43578-D03E-494E-BE7C-327569A9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2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74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D52A7-6961-4D0D-BF8E-F22A60058557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671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9919D-71AE-42DB-929B-2B34F96B225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83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75928-9F2E-4B84-A288-0B967BA211DB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0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04B3-0A57-4742-B485-299EBA13A233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779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10561-E915-4914-AC7D-E09D7FA355C7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092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4BA75-B6E4-4A73-B1E8-364525150A2C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516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25F2E-3882-48A9-AACB-DB33B801096C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764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DA0C7-952C-4790-9A3E-1070489B6629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327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D8ABC-820D-4762-A1CD-AEA58C77E723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261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D4AF5-D770-4A2E-8533-1FED7509F9AE}" type="slidenum">
              <a:rPr lang="en-US"/>
              <a:pPr/>
              <a:t>12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27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mtClean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2FC03-A594-4C35-8E51-FE8F992B4939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E50B1-9D11-4E42-8681-A7C636B1D43A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2618-4AE5-41CF-A1C7-81268002EEB9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smtClean="0"/>
              <a:t>Click icon to add online image</a:t>
            </a:r>
            <a:endParaRPr lang="en-US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674E5-4237-4D02-9DE3-8F16FF706DE1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0190-9F2F-42AF-982A-F97D2EEB0AE2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034A7-4CF0-465D-B24E-F980674E4D2F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8FD1D-7BA7-4C3E-A3D1-BAC5A75FC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8985C-F9F2-4860-AA1F-8EE0E8417CD0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1AD83-92F5-4E0F-9C6B-63E014E6D4ED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A26A-A9FC-493A-967B-CA3680D15388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AFE2D-578E-4D39-815D-5EF2757D200D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/>
                </a:solidFill>
              </a:defRPr>
            </a:lvl1pPr>
            <a:lvl2pPr>
              <a:defRPr sz="28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63FF4-6248-4137-8E0D-01BED42FA79B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336C3-E74D-4A01-962E-D9E46A604890}" type="datetimeFigureOut">
              <a:rPr lang="en-US"/>
              <a:pPr/>
              <a:t>2/4/2015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fld id="{517D68E0-3139-4D31-9678-BF5E9A63B5EB}" type="datetimeFigureOut">
              <a:rPr lang="en-US"/>
              <a:pPr/>
              <a:t>2/4/2015</a:t>
            </a:fld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F9D7BE8E-9176-4089-B894-E928AD5D68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accent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accent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accent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accent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imperi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American Imperialism:</a:t>
            </a:r>
            <a:br>
              <a:rPr lang="en-US" sz="4800" dirty="0" smtClean="0"/>
            </a:br>
            <a:r>
              <a:rPr lang="en-US" sz="4800" dirty="0" smtClean="0"/>
              <a:t>Manifest Destiny Round 2?</a:t>
            </a:r>
            <a:br>
              <a:rPr lang="en-US" sz="4800" dirty="0" smtClean="0"/>
            </a:br>
            <a:r>
              <a:rPr lang="en-US" sz="3200" dirty="0" smtClean="0"/>
              <a:t>The Spanish-American War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Ramifications of Little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1898 Teller Amendment</a:t>
            </a:r>
          </a:p>
          <a:p>
            <a:pPr lvl="1"/>
            <a:r>
              <a:rPr lang="en-US" dirty="0" smtClean="0"/>
              <a:t>Spain leaves = U.S. gives Cuba independence</a:t>
            </a:r>
          </a:p>
          <a:p>
            <a:r>
              <a:rPr lang="en-US" dirty="0" smtClean="0"/>
              <a:t>1901 Platt Amendment</a:t>
            </a:r>
          </a:p>
          <a:p>
            <a:pPr lvl="1"/>
            <a:r>
              <a:rPr lang="en-US" dirty="0" smtClean="0"/>
              <a:t>Terms of end U.S. Military in Cuba </a:t>
            </a:r>
          </a:p>
          <a:p>
            <a:pPr lvl="2"/>
            <a:r>
              <a:rPr lang="en-US" dirty="0" smtClean="0"/>
              <a:t>Prohibited Cuba from entering into international treaties </a:t>
            </a:r>
          </a:p>
          <a:p>
            <a:pPr lvl="3"/>
            <a:r>
              <a:rPr lang="en-US" dirty="0" smtClean="0"/>
              <a:t>That threaten their independence</a:t>
            </a:r>
          </a:p>
          <a:p>
            <a:pPr lvl="3"/>
            <a:r>
              <a:rPr lang="en-US" dirty="0" smtClean="0"/>
              <a:t>Use of Cuba as a military base</a:t>
            </a:r>
          </a:p>
          <a:p>
            <a:pPr lvl="2"/>
            <a:r>
              <a:rPr lang="en-US" dirty="0" smtClean="0"/>
              <a:t>U.S. had right to intervene</a:t>
            </a:r>
          </a:p>
          <a:p>
            <a:pPr lvl="3"/>
            <a:r>
              <a:rPr lang="en-US" dirty="0" smtClean="0"/>
              <a:t>Defend</a:t>
            </a:r>
          </a:p>
          <a:p>
            <a:pPr lvl="3"/>
            <a:r>
              <a:rPr lang="en-US" dirty="0" smtClean="0"/>
              <a:t>“Insure protection of life, property and individual liberty”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Ramifications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stipulations for Cuba from Platt Amendment</a:t>
            </a:r>
          </a:p>
          <a:p>
            <a:pPr lvl="1"/>
            <a:r>
              <a:rPr lang="en-US" dirty="0" smtClean="0"/>
              <a:t>Cuba had to improve their sanitation systems</a:t>
            </a:r>
          </a:p>
          <a:p>
            <a:pPr lvl="1"/>
            <a:r>
              <a:rPr lang="en-US" dirty="0" smtClean="0"/>
              <a:t>Give up the Isle of Pines</a:t>
            </a:r>
          </a:p>
          <a:p>
            <a:pPr lvl="1"/>
            <a:r>
              <a:rPr lang="en-US" dirty="0" smtClean="0"/>
              <a:t>Sell or lease land for coaling (fueling ships)</a:t>
            </a:r>
          </a:p>
          <a:p>
            <a:pPr lvl="1"/>
            <a:r>
              <a:rPr lang="en-US" dirty="0" smtClean="0"/>
              <a:t>Sell or lease land for naval stations</a:t>
            </a:r>
          </a:p>
          <a:p>
            <a:pPr lvl="2"/>
            <a:r>
              <a:rPr lang="en-US" dirty="0" smtClean="0"/>
              <a:t>Continual lease at Guantanamo Bay</a:t>
            </a:r>
          </a:p>
          <a:p>
            <a:pPr lvl="1"/>
            <a:r>
              <a:rPr lang="en-US" dirty="0" smtClean="0"/>
              <a:t>Cuba had to agree to add Platt amendment to their constitution</a:t>
            </a:r>
          </a:p>
          <a:p>
            <a:pPr lvl="2"/>
            <a:r>
              <a:rPr lang="en-US" dirty="0" smtClean="0"/>
              <a:t>So U.S. wasn’t breaking Teller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Progressives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 of Social Justice</a:t>
            </a:r>
          </a:p>
          <a:p>
            <a:pPr marL="0" indent="0">
              <a:buNone/>
            </a:pPr>
            <a:r>
              <a:rPr lang="en-US" dirty="0" smtClean="0"/>
              <a:t>America’s duty to spread American values and democracy</a:t>
            </a:r>
          </a:p>
          <a:p>
            <a:pPr marL="0" indent="0">
              <a:buNone/>
            </a:pPr>
            <a:r>
              <a:rPr lang="en-US" dirty="0" smtClean="0"/>
              <a:t>Defend other countries against potential imperialists </a:t>
            </a:r>
          </a:p>
          <a:p>
            <a:pPr marL="0" indent="0">
              <a:buNone/>
            </a:pPr>
            <a:r>
              <a:rPr lang="en-US" dirty="0" smtClean="0"/>
              <a:t>Support countries’ fights for independence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not all of them…  Domestic issues at home to deal with </a:t>
            </a:r>
          </a:p>
          <a:p>
            <a:pPr marL="0" indent="0">
              <a:buNone/>
            </a:pPr>
            <a:r>
              <a:rPr lang="en-US" dirty="0" smtClean="0"/>
              <a:t>Debate on what to focus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Pro-expansion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responsibility to defend other countries’ independence against European colonizers</a:t>
            </a:r>
          </a:p>
          <a:p>
            <a:pPr eaLnBrk="1" hangingPunct="1"/>
            <a:r>
              <a:rPr lang="en-US" dirty="0" smtClean="0"/>
              <a:t>Create new markets for goods </a:t>
            </a:r>
          </a:p>
          <a:p>
            <a:pPr lvl="1"/>
            <a:r>
              <a:rPr lang="en-US" dirty="0" smtClean="0"/>
              <a:t>Growing population</a:t>
            </a:r>
          </a:p>
          <a:p>
            <a:pPr lvl="1"/>
            <a:r>
              <a:rPr lang="en-US" dirty="0" smtClean="0"/>
              <a:t>More jobs</a:t>
            </a:r>
          </a:p>
          <a:p>
            <a:pPr lvl="1"/>
            <a:r>
              <a:rPr lang="en-US" dirty="0" smtClean="0"/>
              <a:t>More production</a:t>
            </a:r>
          </a:p>
          <a:p>
            <a:pPr lvl="1"/>
            <a:r>
              <a:rPr lang="en-US" dirty="0" smtClean="0"/>
              <a:t>Need more places to sell them to</a:t>
            </a:r>
          </a:p>
          <a:p>
            <a:r>
              <a:rPr lang="en-US" dirty="0" smtClean="0"/>
              <a:t>More raw materials</a:t>
            </a:r>
          </a:p>
          <a:p>
            <a:r>
              <a:rPr lang="en-US" dirty="0" smtClean="0"/>
              <a:t>Overseas presence/influence</a:t>
            </a:r>
          </a:p>
          <a:p>
            <a:r>
              <a:rPr lang="en-US" dirty="0" smtClean="0"/>
              <a:t>Dominance in the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0" r="2002" b="1583"/>
          <a:stretch/>
        </p:blipFill>
        <p:spPr>
          <a:xfrm>
            <a:off x="152400" y="304800"/>
            <a:ext cx="890861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1823</a:t>
            </a:r>
          </a:p>
          <a:p>
            <a:r>
              <a:rPr lang="en-US" dirty="0" smtClean="0"/>
              <a:t>U.S. responsibility to keep European countries from (re)colonizing the Western Hemisphere</a:t>
            </a:r>
          </a:p>
          <a:p>
            <a:r>
              <a:rPr lang="en-US" dirty="0" smtClean="0"/>
              <a:t>Passive policy</a:t>
            </a:r>
          </a:p>
          <a:p>
            <a:endParaRPr lang="en-US" dirty="0"/>
          </a:p>
          <a:p>
            <a:r>
              <a:rPr lang="en-US" dirty="0" smtClean="0"/>
              <a:t>1900s</a:t>
            </a:r>
          </a:p>
          <a:p>
            <a:pPr lvl="1"/>
            <a:r>
              <a:rPr lang="en-US" dirty="0" smtClean="0"/>
              <a:t>U.S. as the international “policeman”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 Corollary to the Monroe Doctrine</a:t>
            </a:r>
          </a:p>
          <a:p>
            <a:pPr lvl="1"/>
            <a:r>
              <a:rPr lang="en-US" dirty="0" smtClean="0"/>
              <a:t>1904</a:t>
            </a:r>
          </a:p>
          <a:p>
            <a:pPr lvl="1"/>
            <a:r>
              <a:rPr lang="en-US" dirty="0" smtClean="0"/>
              <a:t>U.S. will step in if other western hemisphere countries are unable to meet their obligations to other countries</a:t>
            </a:r>
          </a:p>
          <a:p>
            <a:pPr lvl="1"/>
            <a:r>
              <a:rPr lang="en-US" dirty="0" smtClean="0"/>
              <a:t>U.S. will ensure their sovereignty</a:t>
            </a:r>
          </a:p>
          <a:p>
            <a:pPr lvl="1"/>
            <a:r>
              <a:rPr lang="en-US" dirty="0" smtClean="0"/>
              <a:t>Used as justification to intervene in Cuba, Haiti, Nicaragua, Columbia and the Dominican Republic</a:t>
            </a:r>
          </a:p>
        </p:txBody>
      </p:sp>
    </p:spTree>
    <p:extLst>
      <p:ext uri="{BB962C8B-B14F-4D97-AF65-F5344CB8AC3E}">
        <p14:creationId xmlns:p14="http://schemas.microsoft.com/office/powerpoint/2010/main" val="7222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103400"/>
            <a:ext cx="4191000" cy="609600"/>
          </a:xfrm>
        </p:spPr>
        <p:txBody>
          <a:bodyPr/>
          <a:lstStyle/>
          <a:p>
            <a:r>
              <a:rPr lang="en-US" dirty="0" smtClean="0"/>
              <a:t>Just for Pineapples?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562600"/>
          </a:xfrm>
        </p:spPr>
        <p:txBody>
          <a:bodyPr/>
          <a:lstStyle/>
          <a:p>
            <a:r>
              <a:rPr lang="en-US" dirty="0" smtClean="0"/>
              <a:t>Hawaii</a:t>
            </a:r>
          </a:p>
          <a:p>
            <a:pPr lvl="1"/>
            <a:r>
              <a:rPr lang="en-US" dirty="0" smtClean="0"/>
              <a:t>Why? </a:t>
            </a:r>
          </a:p>
          <a:p>
            <a:pPr lvl="2"/>
            <a:r>
              <a:rPr lang="en-US" dirty="0" smtClean="0"/>
              <a:t>Pacific port</a:t>
            </a:r>
          </a:p>
          <a:p>
            <a:pPr lvl="2"/>
            <a:r>
              <a:rPr lang="en-US" dirty="0" smtClean="0"/>
              <a:t>Sugar, pineapples</a:t>
            </a:r>
          </a:p>
          <a:p>
            <a:pPr lvl="2"/>
            <a:r>
              <a:rPr lang="en-US" dirty="0" smtClean="0"/>
              <a:t>Other countries </a:t>
            </a:r>
          </a:p>
          <a:p>
            <a:pPr lvl="1"/>
            <a:r>
              <a:rPr lang="en-US" dirty="0" smtClean="0"/>
              <a:t>How?</a:t>
            </a:r>
          </a:p>
          <a:p>
            <a:pPr lvl="2"/>
            <a:r>
              <a:rPr lang="en-US" dirty="0" smtClean="0"/>
              <a:t>1893 Coup against Queen Liliuokalani by planters and large business owners</a:t>
            </a:r>
          </a:p>
          <a:p>
            <a:pPr lvl="2"/>
            <a:r>
              <a:rPr lang="en-US" dirty="0" smtClean="0"/>
              <a:t>Put own government in place; request annexation</a:t>
            </a:r>
          </a:p>
          <a:p>
            <a:pPr lvl="1"/>
            <a:r>
              <a:rPr lang="en-US" dirty="0" smtClean="0"/>
              <a:t>Why Hawaii and not Puerto Rico, Cuba or Guam?  </a:t>
            </a:r>
          </a:p>
          <a:p>
            <a:pPr lvl="2"/>
            <a:r>
              <a:rPr lang="en-US" dirty="0" smtClean="0"/>
              <a:t>More to offer as a state and more white Americans residing/operating businesses there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081" t="6274" r="7070"/>
          <a:stretch/>
        </p:blipFill>
        <p:spPr>
          <a:xfrm>
            <a:off x="6494509" y="40783"/>
            <a:ext cx="2649491" cy="3769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914400"/>
            <a:ext cx="1714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781800" cy="685800"/>
          </a:xfrm>
        </p:spPr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makes trade easier, quicker and cheaper</a:t>
            </a:r>
          </a:p>
          <a:p>
            <a:pPr lvl="1"/>
            <a:r>
              <a:rPr lang="en-US" dirty="0" smtClean="0"/>
              <a:t>Took advantage of Panama’s new independence from Columbia</a:t>
            </a:r>
          </a:p>
          <a:p>
            <a:pPr lvl="1"/>
            <a:r>
              <a:rPr lang="en-US" dirty="0" smtClean="0"/>
              <a:t>U.S. will protect them in exchange for the canal</a:t>
            </a:r>
          </a:p>
          <a:p>
            <a:pPr lvl="1"/>
            <a:r>
              <a:rPr lang="en-US" dirty="0" smtClean="0"/>
              <a:t>U.S. builds</a:t>
            </a:r>
          </a:p>
          <a:p>
            <a:pPr lvl="2"/>
            <a:r>
              <a:rPr lang="en-US" dirty="0" smtClean="0"/>
              <a:t>Pays one time payment of $10m</a:t>
            </a:r>
          </a:p>
          <a:p>
            <a:pPr lvl="2"/>
            <a:r>
              <a:rPr lang="en-US" dirty="0" smtClean="0"/>
              <a:t>$250k/year for 9 years</a:t>
            </a:r>
          </a:p>
          <a:p>
            <a:pPr lvl="2"/>
            <a:r>
              <a:rPr lang="en-US" dirty="0" smtClean="0"/>
              <a:t>U.S. bought the Panama Canal Company for $40m 1904</a:t>
            </a:r>
          </a:p>
          <a:p>
            <a:pPr lvl="2"/>
            <a:r>
              <a:rPr lang="en-US" dirty="0" smtClean="0"/>
              <a:t>Back and forth negotiations over the years with rent</a:t>
            </a:r>
          </a:p>
          <a:p>
            <a:pPr lvl="2"/>
            <a:r>
              <a:rPr lang="en-US" dirty="0" smtClean="0"/>
              <a:t>In 2000 Panama owns</a:t>
            </a:r>
          </a:p>
          <a:p>
            <a:pPr lvl="2"/>
            <a:r>
              <a:rPr lang="en-US" dirty="0" smtClean="0"/>
              <a:t>U.S. pays canal fees (like everyone else)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1087"/>
            <a:ext cx="6629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Imperialism?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noun 1. the policy of extending the rule or authority of an empire or nation over foreign countries, or of acquiring and holding colonies and dependencies. </a:t>
            </a:r>
          </a:p>
          <a:p>
            <a:r>
              <a:rPr lang="en-US" dirty="0"/>
              <a:t>2. advocacy of </a:t>
            </a:r>
            <a:r>
              <a:rPr lang="en-US" dirty="0">
                <a:hlinkClick r:id="rId3"/>
              </a:rPr>
              <a:t>imperial</a:t>
            </a:r>
            <a:r>
              <a:rPr lang="en-US" dirty="0"/>
              <a:t> or sovereign interests over the interests of the dependent states. </a:t>
            </a:r>
          </a:p>
          <a:p>
            <a:r>
              <a:rPr lang="en-US" dirty="0"/>
              <a:t>3. </a:t>
            </a:r>
            <a:r>
              <a:rPr lang="en-US" dirty="0">
                <a:hlinkClick r:id="rId3"/>
              </a:rPr>
              <a:t>imperial</a:t>
            </a:r>
            <a:r>
              <a:rPr lang="en-US" dirty="0"/>
              <a:t> government; rule by an emperor or empress. </a:t>
            </a:r>
          </a:p>
          <a:p>
            <a:r>
              <a:rPr lang="en-US" dirty="0"/>
              <a:t>4. an </a:t>
            </a:r>
            <a:r>
              <a:rPr lang="en-US" dirty="0">
                <a:hlinkClick r:id="rId3"/>
              </a:rPr>
              <a:t>imperial</a:t>
            </a:r>
            <a:r>
              <a:rPr lang="en-US" dirty="0"/>
              <a:t> system of government. </a:t>
            </a:r>
          </a:p>
          <a:p>
            <a:r>
              <a:rPr lang="en-US" dirty="0"/>
              <a:t>5. British. the policy of so uniting the separate parts of an empire with separate governments as to secure for certain purposes a single state</a:t>
            </a:r>
          </a:p>
          <a:p>
            <a:pPr lvl="8"/>
            <a:r>
              <a:rPr lang="en-US" dirty="0" smtClean="0"/>
              <a:t>Dictionary.com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715000" cy="3533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971800"/>
            <a:ext cx="4762500" cy="3752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245" y="3962400"/>
            <a:ext cx="3672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NY to CA was 8000 miles less</a:t>
            </a:r>
          </a:p>
          <a:p>
            <a:endParaRPr lang="en-US" dirty="0"/>
          </a:p>
          <a:p>
            <a:r>
              <a:rPr lang="en-US" dirty="0" smtClean="0"/>
              <a:t>Lifts ships 85 feet</a:t>
            </a:r>
          </a:p>
          <a:p>
            <a:endParaRPr lang="en-US" dirty="0"/>
          </a:p>
          <a:p>
            <a:r>
              <a:rPr lang="en-US" dirty="0" smtClean="0"/>
              <a:t>25k men died during construction</a:t>
            </a:r>
          </a:p>
          <a:p>
            <a:endParaRPr lang="en-US" dirty="0"/>
          </a:p>
          <a:p>
            <a:r>
              <a:rPr lang="en-US" dirty="0" smtClean="0"/>
              <a:t>Originally suppose to be in Nicaragua</a:t>
            </a:r>
          </a:p>
          <a:p>
            <a:endParaRPr lang="en-US" dirty="0"/>
          </a:p>
          <a:p>
            <a:r>
              <a:rPr lang="en-US" dirty="0" smtClean="0"/>
              <a:t>100 years old August 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685800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13k + ships pass/</a:t>
            </a:r>
            <a:r>
              <a:rPr lang="en-US" sz="2400" dirty="0" err="1" smtClean="0"/>
              <a:t>yr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9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066800"/>
          </a:xfrm>
        </p:spPr>
        <p:txBody>
          <a:bodyPr/>
          <a:lstStyle/>
          <a:p>
            <a:r>
              <a:rPr lang="en-US" dirty="0" smtClean="0"/>
              <a:t>Philippine-American </a:t>
            </a:r>
            <a:r>
              <a:rPr lang="en-US" smtClean="0"/>
              <a:t>War </a:t>
            </a:r>
            <a:r>
              <a:rPr lang="en-US" smtClean="0"/>
              <a:t>1899-1903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724400"/>
          </a:xfrm>
        </p:spPr>
        <p:txBody>
          <a:bodyPr/>
          <a:lstStyle/>
          <a:p>
            <a:r>
              <a:rPr lang="en-US" dirty="0" smtClean="0"/>
              <a:t>Right after Treaty of Paris (end of Spanish-American War)</a:t>
            </a:r>
          </a:p>
          <a:p>
            <a:r>
              <a:rPr lang="en-US" dirty="0" smtClean="0"/>
              <a:t>Emilio Aguinaldo </a:t>
            </a:r>
          </a:p>
          <a:p>
            <a:pPr lvl="1"/>
            <a:r>
              <a:rPr lang="en-US" dirty="0" smtClean="0"/>
              <a:t>Leader of Filipino nationalists against U.S. forces</a:t>
            </a:r>
          </a:p>
          <a:p>
            <a:r>
              <a:rPr lang="en-US" dirty="0" smtClean="0"/>
              <a:t>4200 Americans died (mostly from disease)</a:t>
            </a:r>
          </a:p>
          <a:p>
            <a:r>
              <a:rPr lang="en-US" dirty="0" smtClean="0"/>
              <a:t>20k Filipino soldiers</a:t>
            </a:r>
          </a:p>
          <a:p>
            <a:r>
              <a:rPr lang="en-US" dirty="0" smtClean="0"/>
              <a:t>Estimated up to 200k Filipino civilians (violence, disease, famine)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620"/>
          <a:stretch/>
        </p:blipFill>
        <p:spPr>
          <a:xfrm>
            <a:off x="3505200" y="4724400"/>
            <a:ext cx="1952625" cy="19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10" y="228600"/>
            <a:ext cx="860859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Philippine-American War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Aguinaldo initially seized Luzon (main island)</a:t>
            </a:r>
          </a:p>
          <a:p>
            <a:pPr lvl="1"/>
            <a:r>
              <a:rPr lang="en-US" dirty="0" smtClean="0"/>
              <a:t>Declared Independent Philippine Republic</a:t>
            </a:r>
          </a:p>
          <a:p>
            <a:pPr lvl="1"/>
            <a:r>
              <a:rPr lang="en-US" dirty="0" smtClean="0"/>
              <a:t>U.S. called this an insurrection</a:t>
            </a:r>
          </a:p>
          <a:p>
            <a:pPr lvl="1"/>
            <a:r>
              <a:rPr lang="en-US" dirty="0" smtClean="0"/>
              <a:t>Filipino Nationalists called it a war against an invader (U.S.)</a:t>
            </a:r>
          </a:p>
          <a:p>
            <a:r>
              <a:rPr lang="en-US" dirty="0" smtClean="0"/>
              <a:t>2 Phases to the war</a:t>
            </a:r>
          </a:p>
          <a:p>
            <a:pPr lvl="1"/>
            <a:r>
              <a:rPr lang="en-US" dirty="0" smtClean="0"/>
              <a:t>1. Conventional: bad idea for Filipino soldiers</a:t>
            </a:r>
          </a:p>
          <a:p>
            <a:pPr lvl="2"/>
            <a:r>
              <a:rPr lang="en-US" dirty="0" smtClean="0"/>
              <a:t>U.S.: more trained, more equipment, fresh soldiers and supplies</a:t>
            </a:r>
          </a:p>
          <a:p>
            <a:pPr lvl="1"/>
            <a:r>
              <a:rPr lang="en-US" dirty="0" smtClean="0"/>
              <a:t>2. Guerrilla: good idea, probably could have done better if had done this throughout </a:t>
            </a:r>
          </a:p>
        </p:txBody>
      </p:sp>
    </p:spTree>
    <p:extLst>
      <p:ext uri="{BB962C8B-B14F-4D97-AF65-F5344CB8AC3E}">
        <p14:creationId xmlns:p14="http://schemas.microsoft.com/office/powerpoint/2010/main" val="975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Brutality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forces:</a:t>
            </a:r>
          </a:p>
          <a:p>
            <a:pPr lvl="1"/>
            <a:r>
              <a:rPr lang="en-US" dirty="0" err="1" smtClean="0"/>
              <a:t>Reconcentration</a:t>
            </a:r>
            <a:r>
              <a:rPr lang="en-US" dirty="0" smtClean="0"/>
              <a:t> of citizens</a:t>
            </a:r>
          </a:p>
          <a:p>
            <a:pPr lvl="1"/>
            <a:r>
              <a:rPr lang="en-US" dirty="0" smtClean="0"/>
              <a:t>Torture</a:t>
            </a:r>
          </a:p>
          <a:p>
            <a:pPr lvl="1"/>
            <a:r>
              <a:rPr lang="en-US" dirty="0" smtClean="0"/>
              <a:t>Civilian casualties </a:t>
            </a:r>
          </a:p>
          <a:p>
            <a:r>
              <a:rPr lang="en-US" dirty="0" smtClean="0"/>
              <a:t>Filipino Nationalists</a:t>
            </a:r>
          </a:p>
          <a:p>
            <a:pPr lvl="1"/>
            <a:r>
              <a:rPr lang="en-US" dirty="0" smtClean="0"/>
              <a:t>Tortured civilians they thought were U.S. sympathizers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spressostalinist.files.wordpress.com/2011/01/p601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" y="304800"/>
            <a:ext cx="897996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Aguinaldo captured</a:t>
            </a:r>
          </a:p>
          <a:p>
            <a:r>
              <a:rPr lang="en-US" dirty="0" smtClean="0"/>
              <a:t>President Roosevelt declares over 1902</a:t>
            </a:r>
          </a:p>
          <a:p>
            <a:r>
              <a:rPr lang="en-US" dirty="0" smtClean="0"/>
              <a:t>Uprisings continued</a:t>
            </a:r>
          </a:p>
          <a:p>
            <a:endParaRPr lang="en-US" dirty="0"/>
          </a:p>
          <a:p>
            <a:r>
              <a:rPr lang="en-US" dirty="0" smtClean="0"/>
              <a:t>Reactions to war </a:t>
            </a:r>
          </a:p>
          <a:p>
            <a:pPr lvl="1"/>
            <a:r>
              <a:rPr lang="en-US" dirty="0" smtClean="0"/>
              <a:t>U.S. Progressives</a:t>
            </a:r>
          </a:p>
          <a:p>
            <a:pPr lvl="2"/>
            <a:r>
              <a:rPr lang="en-US" dirty="0" smtClean="0"/>
              <a:t>Appalled by reports of brutality</a:t>
            </a:r>
          </a:p>
          <a:p>
            <a:pPr lvl="2"/>
            <a:r>
              <a:rPr lang="en-US" dirty="0" smtClean="0"/>
              <a:t>Immoral to take over</a:t>
            </a:r>
          </a:p>
          <a:p>
            <a:pPr lvl="2"/>
            <a:r>
              <a:rPr lang="en-US" dirty="0" smtClean="0"/>
              <a:t>Fear of “non-white” people representing the Philippines</a:t>
            </a:r>
          </a:p>
          <a:p>
            <a:pPr lvl="3"/>
            <a:r>
              <a:rPr lang="en-US" dirty="0" smtClean="0"/>
              <a:t>Reason for not annexing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Comparison of forces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Filipino Nationalists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outside support</a:t>
            </a:r>
          </a:p>
          <a:p>
            <a:r>
              <a:rPr lang="en-US" dirty="0" smtClean="0"/>
              <a:t>Geography (lots of islands)</a:t>
            </a:r>
          </a:p>
          <a:p>
            <a:r>
              <a:rPr lang="en-US" dirty="0" smtClean="0"/>
              <a:t>Lack of training</a:t>
            </a:r>
          </a:p>
          <a:p>
            <a:r>
              <a:rPr lang="en-US" dirty="0" smtClean="0"/>
              <a:t>Lack of supplies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U.S. Military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Trained</a:t>
            </a:r>
          </a:p>
          <a:p>
            <a:r>
              <a:rPr lang="en-US" dirty="0" smtClean="0"/>
              <a:t>Steady stream of supplies</a:t>
            </a:r>
          </a:p>
          <a:p>
            <a:r>
              <a:rPr lang="en-US" dirty="0" smtClean="0"/>
              <a:t>Controlled waterways</a:t>
            </a:r>
          </a:p>
          <a:p>
            <a:r>
              <a:rPr lang="en-US" dirty="0" smtClean="0"/>
              <a:t>Fresh </a:t>
            </a:r>
            <a:r>
              <a:rPr lang="en-US" dirty="0" err="1" smtClean="0"/>
              <a:t>troups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Pacification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Taft 1900</a:t>
            </a:r>
          </a:p>
          <a:p>
            <a:pPr lvl="1"/>
            <a:r>
              <a:rPr lang="en-US" dirty="0" smtClean="0"/>
              <a:t>Pacification policy</a:t>
            </a:r>
          </a:p>
          <a:p>
            <a:pPr lvl="1"/>
            <a:r>
              <a:rPr lang="en-US" dirty="0" smtClean="0"/>
              <a:t>“Policy of attraction”</a:t>
            </a:r>
          </a:p>
          <a:p>
            <a:pPr lvl="1"/>
            <a:r>
              <a:rPr lang="en-US" dirty="0" smtClean="0"/>
              <a:t>Goal to gain support of Filipino elites (Aguinaldo opposition)</a:t>
            </a:r>
          </a:p>
          <a:p>
            <a:pPr lvl="2"/>
            <a:r>
              <a:rPr lang="en-US" dirty="0" smtClean="0"/>
              <a:t>Gave them some autonomy</a:t>
            </a:r>
          </a:p>
          <a:p>
            <a:pPr lvl="3"/>
            <a:r>
              <a:rPr lang="en-US" dirty="0" smtClean="0"/>
              <a:t>GOAL: undermined revolutionaries</a:t>
            </a:r>
          </a:p>
          <a:p>
            <a:pPr lvl="3"/>
            <a:r>
              <a:rPr lang="en-US" dirty="0" smtClean="0"/>
              <a:t>Provided some social reforms</a:t>
            </a:r>
          </a:p>
          <a:p>
            <a:r>
              <a:rPr lang="en-US" dirty="0" smtClean="0"/>
              <a:t>1907: 1</a:t>
            </a:r>
            <a:r>
              <a:rPr lang="en-US" baseline="30000" dirty="0" smtClean="0"/>
              <a:t>st</a:t>
            </a:r>
            <a:r>
              <a:rPr lang="en-US" dirty="0" smtClean="0"/>
              <a:t> elected assembly</a:t>
            </a:r>
          </a:p>
          <a:p>
            <a:r>
              <a:rPr lang="en-US" dirty="0" smtClean="0"/>
              <a:t>1916 Jones Act: eventual independence</a:t>
            </a:r>
          </a:p>
          <a:p>
            <a:r>
              <a:rPr lang="en-US" dirty="0" smtClean="0"/>
              <a:t>1935 Autonomous Commonwealth</a:t>
            </a:r>
          </a:p>
          <a:p>
            <a:r>
              <a:rPr lang="en-US" dirty="0" smtClean="0"/>
              <a:t>1946 Independence from U.S. granted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55"/>
          <a:stretch/>
        </p:blipFill>
        <p:spPr>
          <a:xfrm>
            <a:off x="5976222" y="107324"/>
            <a:ext cx="2891553" cy="2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2971800" cy="5105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Rome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England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France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Spain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>
              <a:buFontTx/>
              <a:buChar char="-"/>
            </a:pPr>
            <a:r>
              <a:rPr lang="en-US" dirty="0" smtClean="0"/>
              <a:t>“Colonialism” justified by spreading western “benefits”</a:t>
            </a:r>
          </a:p>
        </p:txBody>
      </p:sp>
      <p:pic>
        <p:nvPicPr>
          <p:cNvPr id="1026" name="Picture 2" descr="https://encrypted-tbn2.gstatic.com/images?q=tbn:ANd9GcRzC8hICKugR2uLi2S2wluCAonWy3FBfw9JbTCqfXJFiuVkWpP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4800"/>
            <a:ext cx="4893972" cy="48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Spanish colonies in 1800s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Map of World 1875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4" y="1905000"/>
            <a:ext cx="8647746" cy="484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6781800" cy="609600"/>
          </a:xfrm>
        </p:spPr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4724400"/>
          </a:xfrm>
        </p:spPr>
        <p:txBody>
          <a:bodyPr/>
          <a:lstStyle/>
          <a:p>
            <a:r>
              <a:rPr lang="en-US" dirty="0" smtClean="0"/>
              <a:t>Revolution for independence from Spain</a:t>
            </a:r>
          </a:p>
          <a:p>
            <a:r>
              <a:rPr lang="en-US" dirty="0" smtClean="0"/>
              <a:t>3 years prior to start of Spanish-American War</a:t>
            </a:r>
          </a:p>
          <a:p>
            <a:r>
              <a:rPr lang="en-US" dirty="0" smtClean="0"/>
              <a:t>U.S. interest because so close to coast</a:t>
            </a:r>
          </a:p>
          <a:p>
            <a:r>
              <a:rPr lang="en-US" dirty="0" smtClean="0"/>
              <a:t>U.S. belief in ridding Western Hemisphere of colonial powers</a:t>
            </a:r>
          </a:p>
          <a:p>
            <a:r>
              <a:rPr lang="en-US" dirty="0" smtClean="0"/>
              <a:t>Tensions grew between Spain and U.S.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788" b="7285"/>
          <a:stretch/>
        </p:blipFill>
        <p:spPr>
          <a:xfrm>
            <a:off x="4038600" y="4724399"/>
            <a:ext cx="4676775" cy="20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Maine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Battleship Maine</a:t>
            </a:r>
          </a:p>
          <a:p>
            <a:r>
              <a:rPr lang="en-US" dirty="0" smtClean="0"/>
              <a:t>Blew up and sank in Havana Harbor 2/15/1898</a:t>
            </a:r>
          </a:p>
          <a:p>
            <a:r>
              <a:rPr lang="en-US" dirty="0" smtClean="0"/>
              <a:t>Mysterious circumstances….  Spain blamed…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67" y="3733800"/>
            <a:ext cx="7362960" cy="30305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3" y="2819400"/>
            <a:ext cx="4562475" cy="25146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924800" cy="1066800"/>
          </a:xfrm>
        </p:spPr>
        <p:txBody>
          <a:bodyPr/>
          <a:lstStyle/>
          <a:p>
            <a:r>
              <a:rPr lang="en-US" dirty="0" smtClean="0"/>
              <a:t>Yellow Journalism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114800" cy="4724400"/>
          </a:xfrm>
        </p:spPr>
        <p:txBody>
          <a:bodyPr/>
          <a:lstStyle/>
          <a:p>
            <a:r>
              <a:rPr lang="en-US" dirty="0" smtClean="0"/>
              <a:t>Exaggerated</a:t>
            </a:r>
          </a:p>
          <a:p>
            <a:r>
              <a:rPr lang="en-US" dirty="0" smtClean="0"/>
              <a:t>Story telling</a:t>
            </a:r>
          </a:p>
          <a:p>
            <a:r>
              <a:rPr lang="en-US" dirty="0" smtClean="0"/>
              <a:t>Sensationalized</a:t>
            </a:r>
          </a:p>
          <a:p>
            <a:r>
              <a:rPr lang="en-US" dirty="0" smtClean="0"/>
              <a:t>Muckrakers</a:t>
            </a:r>
            <a:endParaRPr lang="en-US" dirty="0"/>
          </a:p>
          <a:p>
            <a:r>
              <a:rPr lang="en-US" dirty="0" smtClean="0"/>
              <a:t>The mystery of the Maine was covered extensively in the media and historians today believe that yellow journalism may have caused the Spanish-American War.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87" t="6473" r="3174" b="9384"/>
          <a:stretch/>
        </p:blipFill>
        <p:spPr>
          <a:xfrm>
            <a:off x="4554828" y="76200"/>
            <a:ext cx="4572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Spanish-American War timeline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1898</a:t>
            </a:r>
          </a:p>
          <a:p>
            <a:pPr lvl="1"/>
            <a:r>
              <a:rPr lang="en-US" dirty="0" smtClean="0"/>
              <a:t>McKinley goes before Congress </a:t>
            </a:r>
          </a:p>
          <a:p>
            <a:pPr lvl="2"/>
            <a:r>
              <a:rPr lang="en-US" dirty="0" smtClean="0"/>
              <a:t>Authorized to establish a “stable government” in Cuba</a:t>
            </a:r>
          </a:p>
          <a:p>
            <a:pPr lvl="2"/>
            <a:r>
              <a:rPr lang="en-US" dirty="0" smtClean="0"/>
              <a:t>Congress acknowledges Cuba’s Independence</a:t>
            </a:r>
          </a:p>
          <a:p>
            <a:pPr lvl="3"/>
            <a:r>
              <a:rPr lang="en-US" dirty="0" smtClean="0"/>
              <a:t>Give okay to use military </a:t>
            </a:r>
          </a:p>
          <a:p>
            <a:pPr lvl="1"/>
            <a:r>
              <a:rPr lang="en-US" dirty="0" smtClean="0"/>
              <a:t>Spain rejects the proposal by the U.S.</a:t>
            </a:r>
          </a:p>
          <a:p>
            <a:pPr lvl="1"/>
            <a:r>
              <a:rPr lang="en-US" dirty="0" smtClean="0"/>
              <a:t>McKinley places a blockade around Cuba</a:t>
            </a:r>
          </a:p>
          <a:p>
            <a:pPr lvl="1"/>
            <a:r>
              <a:rPr lang="en-US" dirty="0" smtClean="0"/>
              <a:t>Spain declares war on the U.S.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 so “Splendid Little War”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Secretary John Hay referred to the Spanish-American War as the “splendid little war” </a:t>
            </a:r>
          </a:p>
          <a:p>
            <a:pPr lvl="1"/>
            <a:r>
              <a:rPr lang="en-US" dirty="0" smtClean="0"/>
              <a:t>Short: 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: Battle of Manila Bay in May</a:t>
            </a:r>
          </a:p>
          <a:p>
            <a:pPr lvl="2"/>
            <a:r>
              <a:rPr lang="en-US" dirty="0" smtClean="0"/>
              <a:t>Last: U.S. Navy defeats Spain in Cuba in June</a:t>
            </a:r>
          </a:p>
          <a:p>
            <a:pPr lvl="2"/>
            <a:r>
              <a:rPr lang="en-US" dirty="0" smtClean="0"/>
              <a:t>Cease Fire: July</a:t>
            </a:r>
          </a:p>
          <a:p>
            <a:r>
              <a:rPr lang="en-US" dirty="0" smtClean="0"/>
              <a:t>Treaty of Paris:</a:t>
            </a:r>
          </a:p>
          <a:p>
            <a:pPr lvl="1"/>
            <a:r>
              <a:rPr lang="en-US" dirty="0" smtClean="0"/>
              <a:t>Cuba’s independence guaranteed</a:t>
            </a:r>
          </a:p>
          <a:p>
            <a:pPr lvl="1"/>
            <a:r>
              <a:rPr lang="en-US" dirty="0" smtClean="0"/>
              <a:t>Spain cedes Guam and Puerto Rico to U.S.</a:t>
            </a:r>
          </a:p>
          <a:p>
            <a:pPr lvl="1"/>
            <a:r>
              <a:rPr lang="en-US" dirty="0" smtClean="0"/>
              <a:t>Sells Philippines to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panic Heritage Month presentation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6E94B2-B947-4291-87A7-963736076A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Caribbean American Heritage Month presentation</Template>
  <TotalTime>810</TotalTime>
  <Words>1069</Words>
  <Application>Microsoft Office PowerPoint</Application>
  <PresentationFormat>On-screen Show (4:3)</PresentationFormat>
  <Paragraphs>203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Gill Sans MT</vt:lpstr>
      <vt:lpstr>Times New Roman</vt:lpstr>
      <vt:lpstr>Hispanic Heritage Month presentation</vt:lpstr>
      <vt:lpstr>American Imperialism: Manifest Destiny Round 2? The Spanish-American War</vt:lpstr>
      <vt:lpstr>What is Imperialism?</vt:lpstr>
      <vt:lpstr>Examples:</vt:lpstr>
      <vt:lpstr>Spanish colonies in 1800s</vt:lpstr>
      <vt:lpstr>CUBA</vt:lpstr>
      <vt:lpstr>The Maine</vt:lpstr>
      <vt:lpstr>Yellow Journalism</vt:lpstr>
      <vt:lpstr>Spanish-American War timeline</vt:lpstr>
      <vt:lpstr>Not so “Splendid Little War”</vt:lpstr>
      <vt:lpstr>Ramifications of Little War</vt:lpstr>
      <vt:lpstr>Ramifications continued</vt:lpstr>
      <vt:lpstr>Progressives</vt:lpstr>
      <vt:lpstr>Pro-expansion</vt:lpstr>
      <vt:lpstr>PowerPoint Presentation</vt:lpstr>
      <vt:lpstr>Monroe Doctrine</vt:lpstr>
      <vt:lpstr>Big Stick</vt:lpstr>
      <vt:lpstr>Just for Pineapples?</vt:lpstr>
      <vt:lpstr>Panama Canal</vt:lpstr>
      <vt:lpstr>PowerPoint Presentation</vt:lpstr>
      <vt:lpstr>PowerPoint Presentation</vt:lpstr>
      <vt:lpstr>Philippine-American War 1899-1903</vt:lpstr>
      <vt:lpstr>PowerPoint Presentation</vt:lpstr>
      <vt:lpstr>Philippine-American War timeline</vt:lpstr>
      <vt:lpstr>Brutality of the war</vt:lpstr>
      <vt:lpstr>PowerPoint Presentation</vt:lpstr>
      <vt:lpstr>End of the war</vt:lpstr>
      <vt:lpstr>Comparison of forces</vt:lpstr>
      <vt:lpstr>Pacification in the Pacific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Imperialism: Manifest Destiny Round 2?</dc:title>
  <dc:creator>Erin Ennis</dc:creator>
  <cp:keywords/>
  <cp:lastModifiedBy>Ennis, Erin</cp:lastModifiedBy>
  <cp:revision>20</cp:revision>
  <cp:lastPrinted>2015-02-04T03:31:23Z</cp:lastPrinted>
  <dcterms:created xsi:type="dcterms:W3CDTF">2015-02-02T18:25:25Z</dcterms:created>
  <dcterms:modified xsi:type="dcterms:W3CDTF">2015-02-04T21:22:27Z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TC102308681033</vt:lpwstr>
  </property>
</Properties>
</file>