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Society during the antebellum period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Development of an “American” identity and time of the “common man”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9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6700"/>
            <a:ext cx="10353761" cy="621471"/>
          </a:xfrm>
        </p:spPr>
        <p:txBody>
          <a:bodyPr/>
          <a:lstStyle/>
          <a:p>
            <a:r>
              <a:rPr lang="en-US" dirty="0" smtClean="0"/>
              <a:t>Social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990601"/>
            <a:ext cx="6324600" cy="5667374"/>
          </a:xfrm>
        </p:spPr>
        <p:txBody>
          <a:bodyPr>
            <a:normAutofit/>
          </a:bodyPr>
          <a:lstStyle/>
          <a:p>
            <a:r>
              <a:rPr lang="en-US" dirty="0" smtClean="0"/>
              <a:t>Temperance</a:t>
            </a:r>
          </a:p>
          <a:p>
            <a:pPr lvl="1"/>
            <a:r>
              <a:rPr lang="en-US" dirty="0" smtClean="0"/>
              <a:t>5 gal/person in 1820</a:t>
            </a:r>
          </a:p>
          <a:p>
            <a:pPr lvl="1"/>
            <a:r>
              <a:rPr lang="en-US" dirty="0" smtClean="0"/>
              <a:t>Alcohol = crime, social problems, poverty, low output</a:t>
            </a:r>
          </a:p>
          <a:p>
            <a:pPr lvl="1"/>
            <a:r>
              <a:rPr lang="en-US" dirty="0" smtClean="0"/>
              <a:t>American Temperance Society</a:t>
            </a:r>
          </a:p>
          <a:p>
            <a:pPr lvl="2"/>
            <a:r>
              <a:rPr lang="en-US" dirty="0" smtClean="0"/>
              <a:t>Pledges of abstinence</a:t>
            </a:r>
          </a:p>
          <a:p>
            <a:pPr lvl="2"/>
            <a:r>
              <a:rPr lang="en-US" dirty="0" smtClean="0"/>
              <a:t>Washingtonians said alcoholism is a disease</a:t>
            </a:r>
          </a:p>
          <a:p>
            <a:pPr lvl="3"/>
            <a:r>
              <a:rPr lang="en-US" dirty="0" smtClean="0"/>
              <a:t>Needs real treatment</a:t>
            </a:r>
          </a:p>
          <a:p>
            <a:pPr lvl="1"/>
            <a:r>
              <a:rPr lang="en-US" dirty="0" smtClean="0"/>
              <a:t>German and Irish immigrants (Catholics)</a:t>
            </a:r>
          </a:p>
          <a:p>
            <a:pPr lvl="1"/>
            <a:r>
              <a:rPr lang="en-US" dirty="0" smtClean="0"/>
              <a:t>Factory owners for it b/c it increased productivity</a:t>
            </a:r>
          </a:p>
          <a:p>
            <a:pPr lvl="1"/>
            <a:r>
              <a:rPr lang="en-US" dirty="0" smtClean="0"/>
              <a:t>Overshadowed by anti-slavery movement</a:t>
            </a:r>
          </a:p>
          <a:p>
            <a:pPr lvl="1"/>
            <a:r>
              <a:rPr lang="en-US" dirty="0" smtClean="0"/>
              <a:t>Prohibition </a:t>
            </a:r>
          </a:p>
          <a:p>
            <a:pPr lvl="2"/>
            <a:r>
              <a:rPr lang="en-US" dirty="0" smtClean="0"/>
              <a:t>1920-1933</a:t>
            </a:r>
          </a:p>
          <a:p>
            <a:pPr lvl="2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2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ended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882235"/>
            <a:ext cx="5715000" cy="2857500"/>
          </a:xfrm>
          <a:prstGeom prst="rect">
            <a:avLst/>
          </a:prstGeom>
        </p:spPr>
      </p:pic>
      <p:pic>
        <p:nvPicPr>
          <p:cNvPr id="6146" name="Picture 2" descr="http://www.ias.org.uk/uploads/images/al20120227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4546" r="6309" b="3977"/>
          <a:stretch/>
        </p:blipFill>
        <p:spPr bwMode="auto">
          <a:xfrm>
            <a:off x="7839075" y="3790950"/>
            <a:ext cx="30003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0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70" y="180975"/>
            <a:ext cx="4629755" cy="688146"/>
          </a:xfrm>
        </p:spPr>
        <p:txBody>
          <a:bodyPr/>
          <a:lstStyle/>
          <a:p>
            <a:r>
              <a:rPr lang="en-US" dirty="0" smtClean="0"/>
              <a:t>Asylum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6" y="973896"/>
            <a:ext cx="5648929" cy="5734050"/>
          </a:xfrm>
        </p:spPr>
        <p:txBody>
          <a:bodyPr>
            <a:normAutofit/>
          </a:bodyPr>
          <a:lstStyle/>
          <a:p>
            <a:r>
              <a:rPr lang="en-US" dirty="0" smtClean="0"/>
              <a:t>Mental hospitals</a:t>
            </a:r>
          </a:p>
          <a:p>
            <a:r>
              <a:rPr lang="en-US" dirty="0" smtClean="0"/>
              <a:t>People with disabilities</a:t>
            </a:r>
          </a:p>
          <a:p>
            <a:r>
              <a:rPr lang="en-US" dirty="0" smtClean="0"/>
              <a:t>Dorothea Dix</a:t>
            </a:r>
          </a:p>
          <a:p>
            <a:pPr lvl="1"/>
            <a:r>
              <a:rPr lang="en-US" dirty="0" smtClean="0"/>
              <a:t>Spoke to MA Legislature after touring hospitals for insane, prisons, almshouses, workhouses (started 1841)</a:t>
            </a:r>
          </a:p>
          <a:p>
            <a:pPr lvl="1"/>
            <a:r>
              <a:rPr lang="en-US" dirty="0" smtClean="0"/>
              <a:t>Conditions for sick and insane: “cages, closets, cellars, pens!” (warehousing vs. care)</a:t>
            </a:r>
          </a:p>
          <a:p>
            <a:r>
              <a:rPr lang="en-US" dirty="0" smtClean="0"/>
              <a:t>Dr. John Galt</a:t>
            </a:r>
          </a:p>
          <a:p>
            <a:pPr lvl="1"/>
            <a:r>
              <a:rPr lang="en-US" dirty="0" smtClean="0"/>
              <a:t>Eastern Lunatic Asylum (Williamsburg, VA)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psychiatric hospital in US</a:t>
            </a:r>
          </a:p>
          <a:p>
            <a:pPr lvl="2"/>
            <a:r>
              <a:rPr lang="en-US" dirty="0" smtClean="0"/>
              <a:t>Talk therapy</a:t>
            </a:r>
          </a:p>
          <a:p>
            <a:pPr lvl="2"/>
            <a:r>
              <a:rPr lang="en-US" dirty="0" smtClean="0"/>
              <a:t>Drugs</a:t>
            </a:r>
          </a:p>
          <a:p>
            <a:pPr lvl="2"/>
            <a:r>
              <a:rPr lang="en-US" dirty="0" smtClean="0"/>
              <a:t>Outpatient vs. lifelong</a:t>
            </a:r>
          </a:p>
        </p:txBody>
      </p:sp>
      <p:pic>
        <p:nvPicPr>
          <p:cNvPr id="7170" name="Picture 2" descr="http://mentalasylums.weebly.com/uploads/9/1/0/6/9106765/13584383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0"/>
          <a:stretch/>
        </p:blipFill>
        <p:spPr bwMode="auto">
          <a:xfrm>
            <a:off x="9103518" y="99942"/>
            <a:ext cx="2774157" cy="44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ntalasylums.weebly.com/uploads/9/1/0/6/9106765/13584383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3" r="52572" b="17836"/>
          <a:stretch/>
        </p:blipFill>
        <p:spPr bwMode="auto">
          <a:xfrm>
            <a:off x="5457826" y="798807"/>
            <a:ext cx="3745071" cy="26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85c7a.medialib.glogster.com/media/87/87a68ae51989a0d8306db7f26635fcf669eeb0202ef52dce793b3cf28dadae1e/utica-crib-another-restraining-mechani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7413" r="5957"/>
          <a:stretch/>
        </p:blipFill>
        <p:spPr bwMode="auto">
          <a:xfrm>
            <a:off x="5638801" y="4106349"/>
            <a:ext cx="4552950" cy="26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5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12" y="180976"/>
            <a:ext cx="3086663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Prison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12" y="1790700"/>
            <a:ext cx="2667563" cy="4972050"/>
          </a:xfrm>
        </p:spPr>
        <p:txBody>
          <a:bodyPr>
            <a:normAutofit/>
          </a:bodyPr>
          <a:lstStyle/>
          <a:p>
            <a:r>
              <a:rPr lang="en-US" dirty="0" smtClean="0"/>
              <a:t>Juveniles</a:t>
            </a:r>
          </a:p>
          <a:p>
            <a:pPr lvl="1"/>
            <a:r>
              <a:rPr lang="en-US" dirty="0" smtClean="0"/>
              <a:t>Pre-1800 passed to parents</a:t>
            </a:r>
          </a:p>
          <a:p>
            <a:pPr lvl="1"/>
            <a:r>
              <a:rPr lang="en-US" dirty="0" smtClean="0"/>
              <a:t>House of Refuge in NY – example of JDC</a:t>
            </a:r>
          </a:p>
          <a:p>
            <a:pPr lvl="1"/>
            <a:r>
              <a:rPr lang="en-US" dirty="0" smtClean="0"/>
              <a:t>Post War of 1812</a:t>
            </a:r>
          </a:p>
          <a:p>
            <a:pPr lvl="2"/>
            <a:r>
              <a:rPr lang="en-US" dirty="0" smtClean="0"/>
              <a:t>Crusade to move kids to JDCs, out of prisons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63" y="180976"/>
            <a:ext cx="9187962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8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1" y="133351"/>
            <a:ext cx="6991349" cy="6619874"/>
          </a:xfrm>
        </p:spPr>
        <p:txBody>
          <a:bodyPr>
            <a:normAutofit/>
          </a:bodyPr>
          <a:lstStyle/>
          <a:p>
            <a:r>
              <a:rPr lang="en-US" dirty="0"/>
              <a:t>Adults</a:t>
            </a:r>
          </a:p>
          <a:p>
            <a:pPr lvl="1"/>
            <a:r>
              <a:rPr lang="en-US" dirty="0"/>
              <a:t>Purpose? </a:t>
            </a:r>
            <a:r>
              <a:rPr lang="en-US" dirty="0" smtClean="0"/>
              <a:t>Punishment, penitence, rehabilitation?</a:t>
            </a:r>
            <a:endParaRPr lang="en-US" dirty="0"/>
          </a:p>
          <a:p>
            <a:pPr lvl="1"/>
            <a:r>
              <a:rPr lang="en-US" dirty="0"/>
              <a:t>1821 Auburn Prison</a:t>
            </a:r>
          </a:p>
          <a:p>
            <a:pPr lvl="2"/>
            <a:r>
              <a:rPr lang="en-US" sz="1800" dirty="0"/>
              <a:t>80 men on lock down in solitary</a:t>
            </a:r>
          </a:p>
          <a:p>
            <a:pPr lvl="2"/>
            <a:r>
              <a:rPr lang="en-US" sz="1800" dirty="0"/>
              <a:t>Many committed suicide or had mental breakdowns</a:t>
            </a:r>
          </a:p>
          <a:p>
            <a:pPr lvl="3"/>
            <a:r>
              <a:rPr lang="en-US" sz="1800" dirty="0"/>
              <a:t>Resulted in strict discipline</a:t>
            </a:r>
          </a:p>
          <a:p>
            <a:pPr lvl="2"/>
            <a:r>
              <a:rPr lang="en-US" sz="1800" dirty="0"/>
              <a:t>Louis Dwight</a:t>
            </a:r>
          </a:p>
          <a:p>
            <a:pPr lvl="3"/>
            <a:r>
              <a:rPr lang="en-US" sz="1800" dirty="0"/>
              <a:t>Boston Prison Discipline Society</a:t>
            </a:r>
          </a:p>
          <a:p>
            <a:pPr lvl="3"/>
            <a:r>
              <a:rPr lang="en-US" sz="1800" dirty="0"/>
              <a:t>Salvation and Sabbath School</a:t>
            </a:r>
          </a:p>
          <a:p>
            <a:pPr lvl="2"/>
            <a:r>
              <a:rPr lang="en-US" sz="1800" dirty="0"/>
              <a:t>Dix</a:t>
            </a:r>
          </a:p>
          <a:p>
            <a:pPr lvl="3"/>
            <a:r>
              <a:rPr lang="en-US" sz="1800" dirty="0"/>
              <a:t>Libraries, literacy, less corporal punishment</a:t>
            </a:r>
          </a:p>
          <a:p>
            <a:pPr lvl="3"/>
            <a:r>
              <a:rPr lang="en-US" sz="1800" dirty="0"/>
              <a:t>Separate women, children and </a:t>
            </a:r>
            <a:r>
              <a:rPr lang="en-US" sz="1800" dirty="0" smtClean="0"/>
              <a:t>sick</a:t>
            </a:r>
          </a:p>
          <a:p>
            <a:pPr lvl="2"/>
            <a:r>
              <a:rPr lang="en-US" sz="1800" dirty="0" smtClean="0"/>
              <a:t>Belief that deviants could change</a:t>
            </a:r>
          </a:p>
          <a:p>
            <a:pPr lvl="2"/>
            <a:r>
              <a:rPr lang="en-US" sz="1800" dirty="0" smtClean="0"/>
              <a:t>Society’s vs. individual’s responsibility</a:t>
            </a:r>
          </a:p>
          <a:p>
            <a:pPr lvl="1"/>
            <a:r>
              <a:rPr lang="en-US" dirty="0" smtClean="0"/>
              <a:t>1835 2 of the “best” prisons in world (in PA)</a:t>
            </a:r>
          </a:p>
          <a:p>
            <a:pPr lvl="2"/>
            <a:r>
              <a:rPr lang="en-US" sz="1800" dirty="0" smtClean="0"/>
              <a:t>European reformers used as a model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854" y="1776411"/>
            <a:ext cx="4922584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8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52400"/>
            <a:ext cx="10353761" cy="638175"/>
          </a:xfrm>
        </p:spPr>
        <p:txBody>
          <a:bodyPr/>
          <a:lstStyle/>
          <a:p>
            <a:r>
              <a:rPr lang="en-US" dirty="0" smtClean="0"/>
              <a:t>Change of women’s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790575"/>
            <a:ext cx="7000875" cy="5876925"/>
          </a:xfrm>
        </p:spPr>
        <p:txBody>
          <a:bodyPr>
            <a:normAutofit/>
          </a:bodyPr>
          <a:lstStyle/>
          <a:p>
            <a:r>
              <a:rPr lang="en-US" dirty="0" smtClean="0"/>
              <a:t>Increased industrialization, less farming = children not “needed” as much to do labor</a:t>
            </a:r>
          </a:p>
          <a:p>
            <a:pPr lvl="1"/>
            <a:r>
              <a:rPr lang="en-US" dirty="0" smtClean="0"/>
              <a:t>Smaller families</a:t>
            </a:r>
          </a:p>
          <a:p>
            <a:pPr lvl="1"/>
            <a:r>
              <a:rPr lang="en-US" dirty="0" smtClean="0"/>
              <a:t>Wealthier women had more time</a:t>
            </a:r>
          </a:p>
          <a:p>
            <a:pPr lvl="2"/>
            <a:r>
              <a:rPr lang="en-US" dirty="0" smtClean="0"/>
              <a:t>Religious and moral organizations</a:t>
            </a:r>
          </a:p>
          <a:p>
            <a:pPr lvl="2"/>
            <a:r>
              <a:rPr lang="en-US" dirty="0" smtClean="0"/>
              <a:t>The New York Female Moral Reform Society</a:t>
            </a:r>
          </a:p>
          <a:p>
            <a:pPr lvl="3"/>
            <a:r>
              <a:rPr lang="en-US" sz="1600" dirty="0" smtClean="0"/>
              <a:t>Keep poor women from becoming prostitutes</a:t>
            </a:r>
          </a:p>
          <a:p>
            <a:r>
              <a:rPr lang="en-US" dirty="0" smtClean="0"/>
              <a:t>“Cult of Domesticity”</a:t>
            </a:r>
          </a:p>
          <a:p>
            <a:pPr lvl="1"/>
            <a:r>
              <a:rPr lang="en-US" dirty="0" smtClean="0"/>
              <a:t>Changing roles</a:t>
            </a:r>
          </a:p>
          <a:p>
            <a:pPr lvl="2"/>
            <a:r>
              <a:rPr lang="en-US" dirty="0" smtClean="0"/>
              <a:t>Farms = men were moral leaders</a:t>
            </a:r>
          </a:p>
          <a:p>
            <a:pPr lvl="2"/>
            <a:r>
              <a:rPr lang="en-US" dirty="0" smtClean="0"/>
              <a:t>Wage labor = men were gone leaving women to run house and kids</a:t>
            </a:r>
          </a:p>
          <a:p>
            <a:pPr lvl="1"/>
            <a:r>
              <a:rPr lang="en-US" dirty="0" smtClean="0"/>
              <a:t>Women as moral leaders in the home</a:t>
            </a:r>
          </a:p>
          <a:p>
            <a:pPr lvl="1"/>
            <a:r>
              <a:rPr lang="en-US" dirty="0" smtClean="0"/>
              <a:t>1963 – Betty Friedan’s </a:t>
            </a:r>
            <a:r>
              <a:rPr lang="en-US" i="1" dirty="0" smtClean="0"/>
              <a:t>Feminine Mystique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71" y="1228724"/>
            <a:ext cx="556281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494" r="3813" b="8860"/>
          <a:stretch/>
        </p:blipFill>
        <p:spPr>
          <a:xfrm>
            <a:off x="7398339" y="3371849"/>
            <a:ext cx="4793661" cy="2724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945" r="25695"/>
          <a:stretch/>
        </p:blipFill>
        <p:spPr>
          <a:xfrm>
            <a:off x="6916443" y="4110037"/>
            <a:ext cx="1743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3350"/>
            <a:ext cx="10353761" cy="707196"/>
          </a:xfrm>
        </p:spPr>
        <p:txBody>
          <a:bodyPr/>
          <a:lstStyle/>
          <a:p>
            <a:r>
              <a:rPr lang="en-US" dirty="0" smtClean="0"/>
              <a:t>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70" y="840546"/>
            <a:ext cx="10697180" cy="58269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Women involved in anti-slavery movements</a:t>
            </a:r>
          </a:p>
          <a:p>
            <a:pPr lvl="1"/>
            <a:r>
              <a:rPr lang="en-US" dirty="0" smtClean="0"/>
              <a:t>Resented men taking leadership roles</a:t>
            </a:r>
          </a:p>
          <a:p>
            <a:pPr lvl="1"/>
            <a:r>
              <a:rPr lang="en-US" dirty="0" smtClean="0"/>
              <a:t>Sarah and Angelina Grimke</a:t>
            </a:r>
          </a:p>
          <a:p>
            <a:pPr lvl="2"/>
            <a:r>
              <a:rPr lang="en-US" sz="1800" i="1" dirty="0" smtClean="0"/>
              <a:t>Letter on the Condition of Women and Equality of Sexes </a:t>
            </a:r>
            <a:r>
              <a:rPr lang="en-US" sz="1800" dirty="0" smtClean="0"/>
              <a:t>(1837 – Sarah Grimke)</a:t>
            </a:r>
          </a:p>
          <a:p>
            <a:pPr lvl="1"/>
            <a:r>
              <a:rPr lang="en-US" dirty="0" smtClean="0"/>
              <a:t>1848 1</a:t>
            </a:r>
            <a:r>
              <a:rPr lang="en-US" baseline="30000" dirty="0" smtClean="0"/>
              <a:t>st</a:t>
            </a:r>
            <a:r>
              <a:rPr lang="en-US" dirty="0" smtClean="0"/>
              <a:t> suffrage movement: Seneca Falls Convention</a:t>
            </a:r>
          </a:p>
          <a:p>
            <a:pPr lvl="2"/>
            <a:r>
              <a:rPr lang="en-US" sz="1800" dirty="0" smtClean="0"/>
              <a:t>Declaration of Sentiments</a:t>
            </a:r>
          </a:p>
          <a:p>
            <a:pPr lvl="3"/>
            <a:r>
              <a:rPr lang="en-US" sz="1800" dirty="0" smtClean="0"/>
              <a:t>“all men and women are created equal”</a:t>
            </a:r>
          </a:p>
          <a:p>
            <a:pPr lvl="3"/>
            <a:r>
              <a:rPr lang="en-US" sz="1800" dirty="0" smtClean="0"/>
              <a:t>List of grievances</a:t>
            </a:r>
          </a:p>
          <a:p>
            <a:pPr lvl="1"/>
            <a:r>
              <a:rPr lang="en-US" dirty="0" smtClean="0"/>
              <a:t>National American Woman Suffrage Association (1890)</a:t>
            </a:r>
          </a:p>
          <a:p>
            <a:pPr lvl="2"/>
            <a:r>
              <a:rPr lang="en-US" sz="1800" dirty="0" smtClean="0"/>
              <a:t>Formed when 2 suffragist organizations merged</a:t>
            </a:r>
          </a:p>
          <a:p>
            <a:pPr lvl="3"/>
            <a:r>
              <a:rPr lang="en-US" sz="1800" dirty="0" smtClean="0"/>
              <a:t>Elizabeth Cady Stanton and Susan B. Anthony</a:t>
            </a:r>
          </a:p>
          <a:p>
            <a:pPr lvl="4"/>
            <a:r>
              <a:rPr lang="en-US" sz="1800" dirty="0" smtClean="0"/>
              <a:t>1870 Anthony tried to vote, filed a lawsuit and lost</a:t>
            </a:r>
          </a:p>
          <a:p>
            <a:pPr lvl="4"/>
            <a:r>
              <a:rPr lang="en-US" sz="1800" dirty="0" smtClean="0"/>
              <a:t>1872 did vote, arrested and 1 night in jail</a:t>
            </a:r>
          </a:p>
          <a:p>
            <a:pPr lvl="3"/>
            <a:r>
              <a:rPr lang="en-US" sz="1800" dirty="0" smtClean="0"/>
              <a:t>Lucy Stone</a:t>
            </a:r>
          </a:p>
          <a:p>
            <a:pPr lvl="2"/>
            <a:r>
              <a:rPr lang="en-US" sz="1800" dirty="0" smtClean="0"/>
              <a:t>2m members under Carrie Chapman Catt</a:t>
            </a:r>
          </a:p>
          <a:p>
            <a:pPr lvl="3"/>
            <a:r>
              <a:rPr lang="en-US" sz="1800" dirty="0" smtClean="0"/>
              <a:t>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Amendment passed 1919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656" y="47617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33" y="3326500"/>
            <a:ext cx="4569645" cy="30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1450"/>
            <a:ext cx="10353761" cy="726246"/>
          </a:xfrm>
        </p:spPr>
        <p:txBody>
          <a:bodyPr/>
          <a:lstStyle/>
          <a:p>
            <a:r>
              <a:rPr lang="en-US" dirty="0" smtClean="0"/>
              <a:t>Anti-slavery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45" y="897696"/>
            <a:ext cx="10220930" cy="57412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Religious/moral reasons: slavery is a sin</a:t>
            </a:r>
          </a:p>
          <a:p>
            <a:r>
              <a:rPr lang="en-US" dirty="0" smtClean="0"/>
              <a:t>American Colonization Society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African Colony 1817</a:t>
            </a:r>
          </a:p>
          <a:p>
            <a:pPr lvl="1"/>
            <a:r>
              <a:rPr lang="en-US" dirty="0" smtClean="0"/>
              <a:t>Appealed to racist antislavery reformers</a:t>
            </a:r>
          </a:p>
          <a:p>
            <a:pPr lvl="1"/>
            <a:r>
              <a:rPr lang="en-US" dirty="0" smtClean="0"/>
              <a:t>Monrovia, Liberia 1822</a:t>
            </a:r>
          </a:p>
          <a:p>
            <a:pPr lvl="2"/>
            <a:r>
              <a:rPr lang="en-US" dirty="0" smtClean="0"/>
              <a:t>12k African Americans settled</a:t>
            </a:r>
          </a:p>
          <a:p>
            <a:pPr lvl="2"/>
            <a:r>
              <a:rPr lang="en-US" dirty="0" smtClean="0"/>
              <a:t>Slave population grew by 2.5m</a:t>
            </a:r>
          </a:p>
          <a:p>
            <a:pPr lvl="2"/>
            <a:r>
              <a:rPr lang="en-US" dirty="0" smtClean="0"/>
              <a:t>Not practical</a:t>
            </a:r>
          </a:p>
          <a:p>
            <a:pPr lvl="2"/>
            <a:r>
              <a:rPr lang="en-US" dirty="0" smtClean="0"/>
              <a:t>1847 Republic of Liberia established</a:t>
            </a:r>
          </a:p>
          <a:p>
            <a:pPr lvl="2"/>
            <a:r>
              <a:rPr lang="en-US" dirty="0" smtClean="0"/>
              <a:t>1944-1971 William Tubman was president</a:t>
            </a:r>
          </a:p>
          <a:p>
            <a:pPr lvl="3"/>
            <a:r>
              <a:rPr lang="en-US" dirty="0" smtClean="0"/>
              <a:t>Legacy of trying to bridge gap between descendants of settlers and native population</a:t>
            </a:r>
          </a:p>
          <a:p>
            <a:pPr lvl="3"/>
            <a:r>
              <a:rPr lang="en-US" dirty="0" smtClean="0"/>
              <a:t>1980 coup = 10 </a:t>
            </a:r>
            <a:r>
              <a:rPr lang="en-US" dirty="0" err="1" smtClean="0"/>
              <a:t>yrs</a:t>
            </a:r>
            <a:r>
              <a:rPr lang="en-US" dirty="0" smtClean="0"/>
              <a:t> of authoritarian rule</a:t>
            </a:r>
          </a:p>
          <a:p>
            <a:pPr lvl="3"/>
            <a:r>
              <a:rPr lang="en-US" dirty="0" smtClean="0"/>
              <a:t>1989 rebellion; peace in ‘97; fighting and civil unrest resumes 2000</a:t>
            </a:r>
          </a:p>
          <a:p>
            <a:pPr lvl="3"/>
            <a:r>
              <a:rPr lang="en-US" dirty="0" smtClean="0"/>
              <a:t>2006 election: President Ellen Johnson </a:t>
            </a:r>
            <a:r>
              <a:rPr lang="en-US" dirty="0" err="1" smtClean="0"/>
              <a:t>Sirleaf</a:t>
            </a:r>
            <a:endParaRPr lang="en-US" dirty="0" smtClean="0"/>
          </a:p>
          <a:p>
            <a:r>
              <a:rPr lang="en-US" dirty="0" smtClean="0"/>
              <a:t>American Antislavery Society (1833)</a:t>
            </a:r>
          </a:p>
          <a:p>
            <a:pPr lvl="1"/>
            <a:r>
              <a:rPr lang="en-US" dirty="0" smtClean="0"/>
              <a:t>William Lloyd Garrison (1831) publishes “The Liberator”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87" y="4362450"/>
            <a:ext cx="200977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25" t="2748" r="7375" b="8762"/>
          <a:stretch/>
        </p:blipFill>
        <p:spPr>
          <a:xfrm>
            <a:off x="6991350" y="789402"/>
            <a:ext cx="4857231" cy="34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1091"/>
            <a:ext cx="10353761" cy="799509"/>
          </a:xfrm>
        </p:spPr>
        <p:txBody>
          <a:bodyPr/>
          <a:lstStyle/>
          <a:p>
            <a:r>
              <a:rPr lang="en-US" dirty="0" smtClean="0"/>
              <a:t>Black abolitionist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20" y="1796618"/>
            <a:ext cx="10430480" cy="4638111"/>
          </a:xfrm>
        </p:spPr>
        <p:txBody>
          <a:bodyPr>
            <a:normAutofit/>
          </a:bodyPr>
          <a:lstStyle/>
          <a:p>
            <a:r>
              <a:rPr lang="en-US" dirty="0" smtClean="0"/>
              <a:t>Frederick Douglas</a:t>
            </a:r>
          </a:p>
          <a:p>
            <a:pPr lvl="1"/>
            <a:r>
              <a:rPr lang="en-US" dirty="0" smtClean="0"/>
              <a:t>Former slave</a:t>
            </a:r>
          </a:p>
          <a:p>
            <a:pPr lvl="1"/>
            <a:r>
              <a:rPr lang="en-US" dirty="0" smtClean="0"/>
              <a:t>Follower of Garrison</a:t>
            </a:r>
          </a:p>
          <a:p>
            <a:pPr lvl="1"/>
            <a:r>
              <a:rPr lang="en-US" dirty="0" smtClean="0"/>
              <a:t>1847 antislavery journal “The North Star”</a:t>
            </a:r>
          </a:p>
          <a:p>
            <a:r>
              <a:rPr lang="en-US" dirty="0" smtClean="0"/>
              <a:t>Sojourner Truth</a:t>
            </a:r>
          </a:p>
          <a:p>
            <a:r>
              <a:rPr lang="en-US" dirty="0" smtClean="0"/>
              <a:t>Nat Turner</a:t>
            </a:r>
          </a:p>
          <a:p>
            <a:pPr lvl="1"/>
            <a:r>
              <a:rPr lang="en-US" dirty="0" smtClean="0"/>
              <a:t>1831, VA</a:t>
            </a:r>
          </a:p>
          <a:p>
            <a:pPr lvl="1"/>
            <a:r>
              <a:rPr lang="en-US" dirty="0" smtClean="0"/>
              <a:t>Slave revolt = 55 whites killed</a:t>
            </a:r>
          </a:p>
          <a:p>
            <a:pPr lvl="1"/>
            <a:r>
              <a:rPr lang="en-US" dirty="0" smtClean="0"/>
              <a:t>Retaliation = 100s of African Americans killed </a:t>
            </a:r>
          </a:p>
          <a:p>
            <a:pPr lvl="1"/>
            <a:r>
              <a:rPr lang="en-US" dirty="0" smtClean="0"/>
              <a:t>Resulted in tighter suppression of anti-slavery propaganda in the South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0" y="2372911"/>
            <a:ext cx="2904606" cy="3485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99" y="1134038"/>
            <a:ext cx="2980701" cy="33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being helped by reformers or the reformers themselves</a:t>
            </a:r>
          </a:p>
          <a:p>
            <a:r>
              <a:rPr lang="en-US" dirty="0" smtClean="0"/>
              <a:t>Humanitarians?</a:t>
            </a:r>
          </a:p>
          <a:p>
            <a:r>
              <a:rPr lang="en-US" dirty="0" smtClean="0"/>
              <a:t>“Americanization”?</a:t>
            </a:r>
          </a:p>
          <a:p>
            <a:endParaRPr lang="en-US" dirty="0"/>
          </a:p>
          <a:p>
            <a:r>
              <a:rPr lang="en-US" dirty="0" smtClean="0"/>
              <a:t>Drove a bigger divide between North and South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0" y="1064422"/>
            <a:ext cx="3638592" cy="6096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1" y="885827"/>
            <a:ext cx="11849100" cy="5867398"/>
          </a:xfrm>
        </p:spPr>
        <p:txBody>
          <a:bodyPr>
            <a:normAutofit/>
          </a:bodyPr>
          <a:lstStyle/>
          <a:p>
            <a:r>
              <a:rPr lang="en-US" dirty="0" smtClean="0"/>
              <a:t>The Second Great Awakening</a:t>
            </a:r>
          </a:p>
          <a:p>
            <a:pPr lvl="1"/>
            <a:r>
              <a:rPr lang="en-US" dirty="0" smtClean="0"/>
              <a:t>Impetus of social reform and activism</a:t>
            </a:r>
          </a:p>
          <a:p>
            <a:pPr lvl="1"/>
            <a:r>
              <a:rPr lang="en-US" dirty="0" smtClean="0"/>
              <a:t>Backlash to Rationalism</a:t>
            </a:r>
          </a:p>
          <a:p>
            <a:pPr lvl="1"/>
            <a:r>
              <a:rPr lang="en-US" dirty="0" smtClean="0"/>
              <a:t>Calvinists (Puritans) </a:t>
            </a:r>
          </a:p>
          <a:p>
            <a:pPr lvl="1"/>
            <a:r>
              <a:rPr lang="en-US" dirty="0" smtClean="0"/>
              <a:t>Audience centered (like 1700s Great Awakening)</a:t>
            </a:r>
          </a:p>
          <a:p>
            <a:pPr lvl="1"/>
            <a:r>
              <a:rPr lang="en-US" dirty="0" smtClean="0"/>
              <a:t>Salvation for all (democratic Christianity)</a:t>
            </a:r>
          </a:p>
          <a:p>
            <a:pPr lvl="1"/>
            <a:r>
              <a:rPr lang="en-US" dirty="0" smtClean="0"/>
              <a:t>Revivals:  played on fear of damnation</a:t>
            </a:r>
          </a:p>
          <a:p>
            <a:pPr lvl="2"/>
            <a:r>
              <a:rPr lang="en-US" dirty="0" smtClean="0"/>
              <a:t>Western NY known as the “burned-over district” </a:t>
            </a:r>
          </a:p>
          <a:p>
            <a:pPr lvl="2"/>
            <a:r>
              <a:rPr lang="en-US" dirty="0" smtClean="0"/>
              <a:t>Camp meetings</a:t>
            </a:r>
          </a:p>
          <a:p>
            <a:pPr lvl="2"/>
            <a:r>
              <a:rPr lang="en-US" dirty="0" smtClean="0"/>
              <a:t>Peter Cartwright</a:t>
            </a:r>
          </a:p>
          <a:p>
            <a:pPr lvl="2"/>
            <a:r>
              <a:rPr lang="en-US" dirty="0" smtClean="0"/>
              <a:t>Travel/camp meetings</a:t>
            </a:r>
          </a:p>
          <a:p>
            <a:pPr lvl="2"/>
            <a:r>
              <a:rPr lang="en-US" dirty="0" smtClean="0"/>
              <a:t>Baptists </a:t>
            </a:r>
          </a:p>
          <a:p>
            <a:pPr lvl="1"/>
            <a:r>
              <a:rPr lang="en-US" dirty="0" smtClean="0"/>
              <a:t>Millennialism: world is going to end 10/21/1844</a:t>
            </a:r>
          </a:p>
          <a:p>
            <a:pPr lvl="2"/>
            <a:r>
              <a:rPr lang="en-US" dirty="0" smtClean="0"/>
              <a:t>William Miller</a:t>
            </a:r>
          </a:p>
          <a:p>
            <a:pPr lvl="2"/>
            <a:r>
              <a:rPr lang="en-US" dirty="0" smtClean="0"/>
              <a:t>Today = Seventh-Day Adventists</a:t>
            </a:r>
            <a:endParaRPr lang="en-US" dirty="0"/>
          </a:p>
        </p:txBody>
      </p:sp>
      <p:pic>
        <p:nvPicPr>
          <p:cNvPr id="1026" name="Picture 2" descr="http://news.adventist.org/fileadmin/_processed_/csm_Early-Campmeeting-web_eff6405f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089548"/>
            <a:ext cx="56578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6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42875"/>
            <a:ext cx="10353761" cy="602421"/>
          </a:xfrm>
        </p:spPr>
        <p:txBody>
          <a:bodyPr/>
          <a:lstStyle/>
          <a:p>
            <a:r>
              <a:rPr lang="en-US" dirty="0" smtClean="0"/>
              <a:t>New sects of evangelicalism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66775"/>
            <a:ext cx="10353762" cy="5857875"/>
          </a:xfrm>
        </p:spPr>
        <p:txBody>
          <a:bodyPr>
            <a:normAutofit/>
          </a:bodyPr>
          <a:lstStyle/>
          <a:p>
            <a:r>
              <a:rPr lang="en-US" dirty="0" smtClean="0"/>
              <a:t>Mormons</a:t>
            </a:r>
          </a:p>
          <a:p>
            <a:pPr lvl="1"/>
            <a:r>
              <a:rPr lang="en-US" dirty="0" smtClean="0"/>
              <a:t>Church of Jesus Christ of Latter-Day Saints</a:t>
            </a:r>
          </a:p>
          <a:p>
            <a:pPr lvl="1"/>
            <a:r>
              <a:rPr lang="en-US" dirty="0" smtClean="0"/>
              <a:t>Joseph Smith (1830)</a:t>
            </a:r>
          </a:p>
          <a:p>
            <a:pPr lvl="1"/>
            <a:r>
              <a:rPr lang="en-US" dirty="0" smtClean="0"/>
              <a:t>Based on Book of Mormon</a:t>
            </a:r>
          </a:p>
          <a:p>
            <a:pPr lvl="2"/>
            <a:r>
              <a:rPr lang="en-US" dirty="0" smtClean="0"/>
              <a:t>“spirit children” and goal of “fullness of joy”</a:t>
            </a:r>
          </a:p>
          <a:p>
            <a:pPr lvl="1"/>
            <a:r>
              <a:rPr lang="en-US" dirty="0" smtClean="0"/>
              <a:t>Connection between American Indians and tribes of Israel</a:t>
            </a:r>
          </a:p>
          <a:p>
            <a:pPr lvl="2"/>
            <a:r>
              <a:rPr lang="en-US" dirty="0" smtClean="0"/>
              <a:t>Smith restored Christianity via his vision from God</a:t>
            </a:r>
          </a:p>
          <a:p>
            <a:pPr lvl="1"/>
            <a:r>
              <a:rPr lang="en-US" dirty="0" smtClean="0"/>
              <a:t>NY to OH to MO to IL </a:t>
            </a:r>
          </a:p>
          <a:p>
            <a:pPr lvl="1"/>
            <a:r>
              <a:rPr lang="en-US" dirty="0" smtClean="0"/>
              <a:t>Smith murdered by mob, Brigham Young takes over </a:t>
            </a:r>
          </a:p>
          <a:p>
            <a:pPr lvl="2"/>
            <a:r>
              <a:rPr lang="en-US" dirty="0" smtClean="0"/>
              <a:t>Escape persecution by going to UT to create “New Zion” </a:t>
            </a:r>
          </a:p>
          <a:p>
            <a:pPr lvl="2"/>
            <a:r>
              <a:rPr lang="en-US" dirty="0" smtClean="0"/>
              <a:t>Coop system</a:t>
            </a:r>
          </a:p>
          <a:p>
            <a:pPr lvl="2"/>
            <a:r>
              <a:rPr lang="en-US" dirty="0" smtClean="0"/>
              <a:t>Polygamists</a:t>
            </a:r>
          </a:p>
          <a:p>
            <a:pPr lvl="1"/>
            <a:r>
              <a:rPr lang="en-US" dirty="0" smtClean="0"/>
              <a:t>Issues with US Government</a:t>
            </a:r>
          </a:p>
          <a:p>
            <a:pPr lvl="2"/>
            <a:r>
              <a:rPr lang="en-US" dirty="0" smtClean="0"/>
              <a:t>Utah War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2050" name="Picture 2" descr="http://www.mormonthink.com/img/tra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11" y="1444625"/>
            <a:ext cx="3529664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Transcendentalists: the original hippies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620" y="1705538"/>
            <a:ext cx="5906105" cy="4657161"/>
          </a:xfrm>
        </p:spPr>
        <p:txBody>
          <a:bodyPr>
            <a:normAutofit/>
          </a:bodyPr>
          <a:lstStyle/>
          <a:p>
            <a:r>
              <a:rPr lang="en-US" dirty="0" smtClean="0"/>
              <a:t>Emerson and Thoreau</a:t>
            </a:r>
          </a:p>
          <a:p>
            <a:r>
              <a:rPr lang="en-US" dirty="0" smtClean="0"/>
              <a:t>God in nature</a:t>
            </a:r>
          </a:p>
          <a:p>
            <a:r>
              <a:rPr lang="en-US" dirty="0" smtClean="0"/>
              <a:t>Individualism vs. organized institutions</a:t>
            </a:r>
          </a:p>
          <a:p>
            <a:r>
              <a:rPr lang="en-US" dirty="0" smtClean="0"/>
              <a:t>Expression vs. wealth</a:t>
            </a:r>
          </a:p>
          <a:p>
            <a:r>
              <a:rPr lang="en-US" dirty="0" smtClean="0"/>
              <a:t>Create an “American” culture vs. mirror Europe</a:t>
            </a:r>
          </a:p>
          <a:p>
            <a:r>
              <a:rPr lang="en-US" dirty="0" smtClean="0"/>
              <a:t>Anti-slavery</a:t>
            </a:r>
          </a:p>
          <a:p>
            <a:r>
              <a:rPr lang="en-US" dirty="0" smtClean="0"/>
              <a:t>“On Civil Disobedience”</a:t>
            </a:r>
          </a:p>
          <a:p>
            <a:pPr lvl="1"/>
            <a:r>
              <a:rPr lang="en-US" dirty="0" smtClean="0"/>
              <a:t>Thoreau’s non-violent protest over taxes </a:t>
            </a:r>
          </a:p>
          <a:p>
            <a:pPr lvl="1"/>
            <a:r>
              <a:rPr lang="en-US" dirty="0" smtClean="0"/>
              <a:t>Influenced Gandhi and MLK</a:t>
            </a:r>
          </a:p>
        </p:txBody>
      </p:sp>
      <p:pic>
        <p:nvPicPr>
          <p:cNvPr id="3074" name="Picture 2" descr="http://focusfirm.zenfolio.com/img/s1/v5/p88285810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191030"/>
            <a:ext cx="5524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2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6701"/>
            <a:ext cx="3886805" cy="685800"/>
          </a:xfrm>
        </p:spPr>
        <p:txBody>
          <a:bodyPr/>
          <a:lstStyle/>
          <a:p>
            <a:r>
              <a:rPr lang="en-US" dirty="0" smtClean="0"/>
              <a:t>communes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71552"/>
            <a:ext cx="12277725" cy="5514973"/>
          </a:xfrm>
        </p:spPr>
        <p:txBody>
          <a:bodyPr>
            <a:normAutofit/>
          </a:bodyPr>
          <a:lstStyle/>
          <a:p>
            <a:r>
              <a:rPr lang="en-US" dirty="0" smtClean="0"/>
              <a:t>Going back to early colonization…</a:t>
            </a:r>
          </a:p>
          <a:p>
            <a:r>
              <a:rPr lang="en-US" dirty="0" smtClean="0"/>
              <a:t>Utopia</a:t>
            </a:r>
          </a:p>
          <a:p>
            <a:r>
              <a:rPr lang="en-US" dirty="0" smtClean="0"/>
              <a:t>Lots of land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The Amana Colonies</a:t>
            </a:r>
          </a:p>
          <a:p>
            <a:pPr lvl="2"/>
            <a:r>
              <a:rPr lang="en-US" sz="1800" dirty="0" smtClean="0"/>
              <a:t>Pietism </a:t>
            </a:r>
          </a:p>
          <a:p>
            <a:pPr lvl="2"/>
            <a:r>
              <a:rPr lang="en-US" sz="1800" dirty="0" smtClean="0"/>
              <a:t>1714, Germany (persecuted)</a:t>
            </a:r>
          </a:p>
          <a:p>
            <a:pPr lvl="2"/>
            <a:r>
              <a:rPr lang="en-US" sz="1800" dirty="0" smtClean="0"/>
              <a:t>1843-44 emigrated to Buffalo, NY </a:t>
            </a:r>
          </a:p>
          <a:p>
            <a:pPr lvl="2"/>
            <a:r>
              <a:rPr lang="en-US" sz="1800" dirty="0" smtClean="0"/>
              <a:t>Move to IA for more land</a:t>
            </a:r>
          </a:p>
          <a:p>
            <a:pPr lvl="2"/>
            <a:r>
              <a:rPr lang="en-US" sz="1800" dirty="0" smtClean="0"/>
              <a:t>No wages, assigned jobs</a:t>
            </a:r>
          </a:p>
          <a:p>
            <a:pPr lvl="2"/>
            <a:r>
              <a:rPr lang="en-US" sz="1800" dirty="0" smtClean="0"/>
              <a:t>Attended 11 services/</a:t>
            </a:r>
            <a:r>
              <a:rPr lang="en-US" sz="1800" dirty="0" err="1" smtClean="0"/>
              <a:t>wk</a:t>
            </a:r>
            <a:endParaRPr lang="en-US" sz="1800" dirty="0" smtClean="0"/>
          </a:p>
          <a:p>
            <a:pPr lvl="2"/>
            <a:r>
              <a:rPr lang="en-US" sz="1800" dirty="0" smtClean="0"/>
              <a:t>Kids went to school till 14</a:t>
            </a:r>
          </a:p>
          <a:p>
            <a:pPr lvl="3"/>
            <a:r>
              <a:rPr lang="en-US" sz="1800" dirty="0" smtClean="0"/>
              <a:t>6 days/</a:t>
            </a:r>
            <a:r>
              <a:rPr lang="en-US" sz="1800" dirty="0" err="1" smtClean="0"/>
              <a:t>wk</a:t>
            </a:r>
            <a:r>
              <a:rPr lang="en-US" sz="1800" dirty="0" smtClean="0"/>
              <a:t>; year round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892" y="819151"/>
            <a:ext cx="6760659" cy="50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2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20" y="142875"/>
            <a:ext cx="10353761" cy="783396"/>
          </a:xfrm>
        </p:spPr>
        <p:txBody>
          <a:bodyPr/>
          <a:lstStyle/>
          <a:p>
            <a:r>
              <a:rPr lang="en-US" dirty="0" smtClean="0"/>
              <a:t>“democracy” in art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20" y="926272"/>
            <a:ext cx="11001980" cy="5769804"/>
          </a:xfrm>
        </p:spPr>
        <p:txBody>
          <a:bodyPr>
            <a:normAutofit/>
          </a:bodyPr>
          <a:lstStyle/>
          <a:p>
            <a:r>
              <a:rPr lang="en-US" dirty="0" smtClean="0"/>
              <a:t>Post 1812 = growth of nationalism; desire for “American” culture</a:t>
            </a:r>
          </a:p>
          <a:p>
            <a:r>
              <a:rPr lang="en-US" dirty="0" smtClean="0"/>
              <a:t>Paintings: everyday life, scenery</a:t>
            </a:r>
          </a:p>
          <a:p>
            <a:pPr lvl="1"/>
            <a:r>
              <a:rPr lang="en-US" dirty="0" smtClean="0"/>
              <a:t>Hudson River School</a:t>
            </a:r>
          </a:p>
          <a:p>
            <a:pPr lvl="2"/>
            <a:r>
              <a:rPr lang="en-US" dirty="0" smtClean="0"/>
              <a:t>Rocky Mountain School</a:t>
            </a:r>
          </a:p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Greek Revival</a:t>
            </a:r>
          </a:p>
          <a:p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Transcendentalists</a:t>
            </a:r>
          </a:p>
          <a:p>
            <a:pPr lvl="1"/>
            <a:r>
              <a:rPr lang="en-US" dirty="0" smtClean="0"/>
              <a:t>Frontier stories (Irving and Cooper)</a:t>
            </a:r>
          </a:p>
          <a:p>
            <a:pPr lvl="1"/>
            <a:r>
              <a:rPr lang="en-US" dirty="0" smtClean="0"/>
              <a:t>Intolerance and conformity</a:t>
            </a:r>
          </a:p>
          <a:p>
            <a:pPr lvl="2"/>
            <a:r>
              <a:rPr lang="en-US" dirty="0" smtClean="0"/>
              <a:t>Nathaniel Hawthorne’s </a:t>
            </a:r>
            <a:r>
              <a:rPr lang="en-US" i="1" dirty="0" smtClean="0"/>
              <a:t>The Scarlet Letter </a:t>
            </a:r>
            <a:r>
              <a:rPr lang="en-US" dirty="0" smtClean="0"/>
              <a:t>(1850)</a:t>
            </a:r>
          </a:p>
          <a:p>
            <a:pPr lvl="1"/>
            <a:r>
              <a:rPr lang="en-US" dirty="0" smtClean="0"/>
              <a:t>Cultural and religious conflicts</a:t>
            </a:r>
          </a:p>
          <a:p>
            <a:pPr lvl="2"/>
            <a:r>
              <a:rPr lang="en-US" dirty="0" smtClean="0"/>
              <a:t>Melville’s </a:t>
            </a:r>
            <a:r>
              <a:rPr lang="en-US" i="1" dirty="0" smtClean="0"/>
              <a:t>Moby-Dick </a:t>
            </a:r>
            <a:r>
              <a:rPr lang="en-US" dirty="0" smtClean="0"/>
              <a:t>(1855)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8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s5.wikiart.org/images/thomas-cole/view-of-bo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90537"/>
            <a:ext cx="8496288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075" y="2724150"/>
            <a:ext cx="2552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View of Boston</a:t>
            </a:r>
          </a:p>
          <a:p>
            <a:r>
              <a:rPr lang="en-US" sz="2800" dirty="0" smtClean="0"/>
              <a:t>Thomas Cole, 1839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322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ascom hall 18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ascom hall 18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amous greek revival architec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2" y="3581927"/>
            <a:ext cx="3833088" cy="2867025"/>
          </a:xfrm>
          <a:prstGeom prst="rect">
            <a:avLst/>
          </a:prstGeom>
        </p:spPr>
      </p:pic>
      <p:pic>
        <p:nvPicPr>
          <p:cNvPr id="5128" name="Picture 8" descr="http://americanart.si.edu/visit/images/reynol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795675"/>
            <a:ext cx="4176268" cy="28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66" r="1333" b="2416"/>
          <a:stretch/>
        </p:blipFill>
        <p:spPr>
          <a:xfrm>
            <a:off x="8305800" y="3581927"/>
            <a:ext cx="3638550" cy="3078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2156" b="-12156"/>
          <a:stretch/>
        </p:blipFill>
        <p:spPr>
          <a:xfrm>
            <a:off x="6961517" y="312737"/>
            <a:ext cx="4443083" cy="3116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105303"/>
            <a:ext cx="5072060" cy="3379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8476" t="8125" r="24666" b="28932"/>
          <a:stretch/>
        </p:blipFill>
        <p:spPr>
          <a:xfrm>
            <a:off x="4513260" y="693736"/>
            <a:ext cx="3166221" cy="25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301</TotalTime>
  <Words>964</Words>
  <Application>Microsoft Office PowerPoint</Application>
  <PresentationFormat>Widescreen</PresentationFormat>
  <Paragraphs>188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Society during the antebellum period</vt:lpstr>
      <vt:lpstr>Purpose of reform</vt:lpstr>
      <vt:lpstr>Religion</vt:lpstr>
      <vt:lpstr>New sects of evangelicalism </vt:lpstr>
      <vt:lpstr>Transcendentalists: the original hippies</vt:lpstr>
      <vt:lpstr>communes</vt:lpstr>
      <vt:lpstr>“democracy” in art and literature</vt:lpstr>
      <vt:lpstr>PowerPoint Presentation</vt:lpstr>
      <vt:lpstr>PowerPoint Presentation</vt:lpstr>
      <vt:lpstr>Social reforms</vt:lpstr>
      <vt:lpstr>Asylum reform</vt:lpstr>
      <vt:lpstr>Prison Reform</vt:lpstr>
      <vt:lpstr>PowerPoint Presentation</vt:lpstr>
      <vt:lpstr>Change of women’s roles</vt:lpstr>
      <vt:lpstr>Women’s rights</vt:lpstr>
      <vt:lpstr>Anti-slavery</vt:lpstr>
      <vt:lpstr>Black abolitionist movement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during the antebellum period</dc:title>
  <dc:creator>Erin Ennis</dc:creator>
  <cp:lastModifiedBy>Erin Ennis</cp:lastModifiedBy>
  <cp:revision>27</cp:revision>
  <dcterms:created xsi:type="dcterms:W3CDTF">2015-02-26T23:21:46Z</dcterms:created>
  <dcterms:modified xsi:type="dcterms:W3CDTF">2015-02-27T04:22:49Z</dcterms:modified>
</cp:coreProperties>
</file>