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6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t>2/11/2015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t>2/11/2015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Pre-Columbian to present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Native American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742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017431"/>
            <a:ext cx="9997440" cy="57182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Spain: Conquistadors (Cortes)</a:t>
            </a:r>
          </a:p>
          <a:p>
            <a:pPr lvl="1"/>
            <a:r>
              <a:rPr lang="en-US" dirty="0" smtClean="0"/>
              <a:t>Seize land and gold for God and King</a:t>
            </a:r>
          </a:p>
          <a:p>
            <a:pPr lvl="1"/>
            <a:r>
              <a:rPr lang="en-US" dirty="0" smtClean="0"/>
              <a:t>Forced native people, and eventually Africans, to work for them (couldn’t convince colonists to emigrate) </a:t>
            </a:r>
          </a:p>
          <a:p>
            <a:pPr lvl="1"/>
            <a:r>
              <a:rPr lang="en-US" dirty="0" smtClean="0"/>
              <a:t>Encomienda system</a:t>
            </a:r>
          </a:p>
          <a:p>
            <a:pPr lvl="2"/>
            <a:r>
              <a:rPr lang="en-US" dirty="0" smtClean="0"/>
              <a:t>Spanish crown grants land and the inhabitants to a conquistador or colonists</a:t>
            </a:r>
          </a:p>
          <a:p>
            <a:pPr lvl="2"/>
            <a:r>
              <a:rPr lang="en-US" dirty="0" smtClean="0"/>
              <a:t>Replaced by </a:t>
            </a:r>
            <a:r>
              <a:rPr lang="en-US" dirty="0" err="1" smtClean="0"/>
              <a:t>repartimiento</a:t>
            </a:r>
            <a:r>
              <a:rPr lang="en-US" dirty="0" smtClean="0"/>
              <a:t> system: involuntary labor, but compensated </a:t>
            </a:r>
          </a:p>
          <a:p>
            <a:r>
              <a:rPr lang="en-US" dirty="0" smtClean="0"/>
              <a:t>Not all Spanish supported</a:t>
            </a:r>
          </a:p>
          <a:p>
            <a:pPr lvl="1"/>
            <a:r>
              <a:rPr lang="en-US" dirty="0" smtClean="0"/>
              <a:t>Las Casas and </a:t>
            </a:r>
            <a:r>
              <a:rPr lang="en-US" dirty="0" err="1" smtClean="0"/>
              <a:t>Montesinos</a:t>
            </a:r>
            <a:r>
              <a:rPr lang="en-US" dirty="0" smtClean="0"/>
              <a:t> (priests)</a:t>
            </a:r>
          </a:p>
          <a:p>
            <a:pPr lvl="2"/>
            <a:r>
              <a:rPr lang="en-US" dirty="0" smtClean="0"/>
              <a:t>Las Casas realized there was a lot of work to be done, but against cruel treatment of Native People</a:t>
            </a:r>
          </a:p>
          <a:p>
            <a:pPr lvl="2"/>
            <a:r>
              <a:rPr lang="en-US" dirty="0" smtClean="0"/>
              <a:t>Slaves from Africa as a solution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Jacques Cartier 1534</a:t>
            </a:r>
          </a:p>
          <a:p>
            <a:pPr lvl="1"/>
            <a:r>
              <a:rPr lang="en-US" dirty="0" smtClean="0"/>
              <a:t>St. Lawrence River</a:t>
            </a:r>
          </a:p>
          <a:p>
            <a:r>
              <a:rPr lang="en-US" dirty="0" smtClean="0"/>
              <a:t>French and Dutch: furs, trade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settlements were on coast b/c of fishing</a:t>
            </a:r>
          </a:p>
          <a:p>
            <a:r>
              <a:rPr lang="en-US" dirty="0" smtClean="0"/>
              <a:t>Semi-permanent</a:t>
            </a:r>
          </a:p>
          <a:p>
            <a:r>
              <a:rPr lang="en-US" dirty="0" smtClean="0"/>
              <a:t>Intermarriage </a:t>
            </a:r>
          </a:p>
          <a:p>
            <a:r>
              <a:rPr lang="en-US" dirty="0" smtClean="0"/>
              <a:t>Trade relationships</a:t>
            </a:r>
          </a:p>
          <a:p>
            <a:r>
              <a:rPr lang="en-US" dirty="0" smtClean="0"/>
              <a:t>More about exchange than conquest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Policy towards Native Americans (before and after the Revolution)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441" y="2087339"/>
            <a:ext cx="10288846" cy="4609675"/>
          </a:xfrm>
        </p:spPr>
        <p:txBody>
          <a:bodyPr/>
          <a:lstStyle/>
          <a:p>
            <a:r>
              <a:rPr lang="en-US" dirty="0" smtClean="0"/>
              <a:t>Historically has been “removal”</a:t>
            </a:r>
          </a:p>
          <a:p>
            <a:r>
              <a:rPr lang="en-US" dirty="0" smtClean="0"/>
              <a:t>Revolves around:</a:t>
            </a:r>
          </a:p>
          <a:p>
            <a:pPr lvl="1"/>
            <a:r>
              <a:rPr lang="en-US" dirty="0" smtClean="0"/>
              <a:t>Landownership</a:t>
            </a:r>
          </a:p>
          <a:p>
            <a:pPr lvl="1"/>
            <a:r>
              <a:rPr lang="en-US" dirty="0" smtClean="0"/>
              <a:t>Competition for resources</a:t>
            </a:r>
          </a:p>
          <a:p>
            <a:pPr lvl="1"/>
            <a:r>
              <a:rPr lang="en-US" dirty="0" smtClean="0"/>
              <a:t>Culture collisions</a:t>
            </a:r>
          </a:p>
          <a:p>
            <a:pPr lvl="2"/>
            <a:r>
              <a:rPr lang="en-US" dirty="0" smtClean="0"/>
              <a:t>Europeans immigrating to have a new identity and own land</a:t>
            </a:r>
          </a:p>
          <a:p>
            <a:pPr lvl="2"/>
            <a:r>
              <a:rPr lang="en-US" dirty="0" smtClean="0"/>
              <a:t>Indians do not practice private property/landownership</a:t>
            </a:r>
          </a:p>
          <a:p>
            <a:pPr lvl="2"/>
            <a:r>
              <a:rPr lang="en-US" dirty="0" smtClean="0"/>
              <a:t>Used as justification: “inferior” pagans</a:t>
            </a:r>
          </a:p>
          <a:p>
            <a:r>
              <a:rPr lang="en-US" dirty="0" smtClean="0"/>
              <a:t>Push back or genocide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Algonquian (1610)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permanent English Settlement: VA</a:t>
            </a:r>
          </a:p>
          <a:p>
            <a:r>
              <a:rPr lang="en-US" dirty="0" smtClean="0"/>
              <a:t>Europeans treated the Indians like other Europeans (needed help) </a:t>
            </a:r>
          </a:p>
          <a:p>
            <a:r>
              <a:rPr lang="en-US" dirty="0" smtClean="0"/>
              <a:t>Native Americans: no frame of reference, didn’t know who (what) they were dealing with</a:t>
            </a:r>
          </a:p>
          <a:p>
            <a:r>
              <a:rPr lang="en-US" dirty="0" smtClean="0"/>
              <a:t>Resistance by Native Americans: successful </a:t>
            </a:r>
            <a:r>
              <a:rPr lang="en-US" dirty="0" err="1" smtClean="0"/>
              <a:t>b.c</a:t>
            </a:r>
            <a:r>
              <a:rPr lang="en-US" dirty="0" smtClean="0"/>
              <a:t> Europeans were not fit for the new land</a:t>
            </a:r>
          </a:p>
          <a:p>
            <a:r>
              <a:rPr lang="en-US" dirty="0" smtClean="0"/>
              <a:t>Maintained their place throughout conflicts</a:t>
            </a:r>
          </a:p>
          <a:p>
            <a:r>
              <a:rPr lang="en-US" dirty="0" smtClean="0"/>
              <a:t>Eventually pushed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Pequots</a:t>
            </a:r>
            <a:r>
              <a:rPr lang="en-US" dirty="0" smtClean="0"/>
              <a:t> (1637)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Conneticut</a:t>
            </a:r>
            <a:endParaRPr lang="en-US" dirty="0" smtClean="0"/>
          </a:p>
          <a:p>
            <a:r>
              <a:rPr lang="en-US" dirty="0" smtClean="0"/>
              <a:t>Originally a peaceful relationship w/Europeans</a:t>
            </a:r>
          </a:p>
          <a:p>
            <a:r>
              <a:rPr lang="en-US" dirty="0" smtClean="0"/>
              <a:t>1637 – war over land</a:t>
            </a:r>
          </a:p>
          <a:p>
            <a:r>
              <a:rPr lang="en-US" dirty="0" smtClean="0"/>
              <a:t>Don’t realize what they are up against – see as another tribe</a:t>
            </a:r>
          </a:p>
          <a:p>
            <a:r>
              <a:rPr lang="en-US" dirty="0" smtClean="0"/>
              <a:t>Downfall: role of other tribes</a:t>
            </a:r>
          </a:p>
          <a:p>
            <a:pPr lvl="1"/>
            <a:r>
              <a:rPr lang="en-US" dirty="0" smtClean="0"/>
              <a:t>Europeans allied with tribes to play them against one another</a:t>
            </a:r>
          </a:p>
          <a:p>
            <a:r>
              <a:rPr lang="en-US" dirty="0" smtClean="0"/>
              <a:t>No “gentlemen’s agreement” when the Europeans win (like in Euro wars) – killed off remaining warriors or sold into slavery</a:t>
            </a:r>
          </a:p>
        </p:txBody>
      </p:sp>
    </p:spTree>
    <p:extLst>
      <p:ext uri="{BB962C8B-B14F-4D97-AF65-F5344CB8AC3E}">
        <p14:creationId xmlns:p14="http://schemas.microsoft.com/office/powerpoint/2010/main" val="6375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Philip’s War 1675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Massachusetts</a:t>
            </a:r>
          </a:p>
          <a:p>
            <a:r>
              <a:rPr lang="en-US" dirty="0" err="1" smtClean="0"/>
              <a:t>Metacom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lang="en-US" dirty="0" smtClean="0"/>
              <a:t>hief of the </a:t>
            </a:r>
            <a:r>
              <a:rPr lang="en-US" dirty="0" err="1" smtClean="0"/>
              <a:t>Wampanoags</a:t>
            </a:r>
            <a:endParaRPr lang="en-US" dirty="0" smtClean="0"/>
          </a:p>
          <a:p>
            <a:pPr lvl="1"/>
            <a:r>
              <a:rPr lang="en-US" dirty="0" smtClean="0"/>
              <a:t>Called King Philip as an insult</a:t>
            </a:r>
          </a:p>
          <a:p>
            <a:pPr lvl="1"/>
            <a:r>
              <a:rPr lang="en-US" dirty="0" smtClean="0"/>
              <a:t>“who does he think he is?  A king?”</a:t>
            </a:r>
          </a:p>
          <a:p>
            <a:r>
              <a:rPr lang="en-US" dirty="0" err="1" smtClean="0"/>
              <a:t>Wampanoags</a:t>
            </a:r>
            <a:r>
              <a:rPr lang="en-US" dirty="0" smtClean="0"/>
              <a:t> helped the Europeans farm</a:t>
            </a:r>
          </a:p>
          <a:p>
            <a:pPr lvl="1"/>
            <a:r>
              <a:rPr lang="en-US" dirty="0" smtClean="0"/>
              <a:t>Not enough – the Europeans wanted their land</a:t>
            </a:r>
          </a:p>
          <a:p>
            <a:pPr lvl="1"/>
            <a:r>
              <a:rPr lang="en-US" dirty="0" smtClean="0"/>
              <a:t>European war party went to main village</a:t>
            </a:r>
          </a:p>
          <a:p>
            <a:pPr lvl="2"/>
            <a:r>
              <a:rPr lang="en-US" dirty="0" smtClean="0"/>
              <a:t>Slaughter 250 people: women, children, elderly</a:t>
            </a:r>
          </a:p>
          <a:p>
            <a:pPr lvl="2"/>
            <a:r>
              <a:rPr lang="en-US" dirty="0" smtClean="0"/>
              <a:t>Used the opportunity when warriors were away</a:t>
            </a:r>
          </a:p>
          <a:p>
            <a:pPr lvl="2"/>
            <a:r>
              <a:rPr lang="en-US" dirty="0" smtClean="0"/>
              <a:t>Demonstrated the extent of their brutality; instill fear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King Philip’s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Wake up call about European intentions</a:t>
            </a:r>
          </a:p>
          <a:p>
            <a:r>
              <a:rPr lang="en-US" dirty="0" err="1" smtClean="0"/>
              <a:t>Narragansetts</a:t>
            </a:r>
            <a:r>
              <a:rPr lang="en-US" dirty="0"/>
              <a:t> </a:t>
            </a:r>
            <a:r>
              <a:rPr lang="en-US" dirty="0" smtClean="0"/>
              <a:t>allied with </a:t>
            </a:r>
            <a:r>
              <a:rPr lang="en-US" dirty="0" err="1" smtClean="0"/>
              <a:t>Wampanoags</a:t>
            </a:r>
            <a:r>
              <a:rPr lang="en-US" dirty="0" smtClean="0"/>
              <a:t>, along with Abenaki and </a:t>
            </a:r>
            <a:r>
              <a:rPr lang="en-US" dirty="0" err="1" smtClean="0"/>
              <a:t>Nipmucks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Lost about 10% of their male population in 1675 battle with the English</a:t>
            </a:r>
          </a:p>
          <a:p>
            <a:r>
              <a:rPr lang="en-US" dirty="0" smtClean="0"/>
              <a:t>European advantages</a:t>
            </a:r>
          </a:p>
          <a:p>
            <a:pPr lvl="1"/>
            <a:r>
              <a:rPr lang="en-US" dirty="0" smtClean="0"/>
              <a:t>Aid from NY</a:t>
            </a:r>
          </a:p>
          <a:p>
            <a:pPr lvl="1"/>
            <a:r>
              <a:rPr lang="en-US" dirty="0" smtClean="0"/>
              <a:t>More united against the Indians</a:t>
            </a:r>
          </a:p>
          <a:p>
            <a:pPr lvl="1"/>
            <a:r>
              <a:rPr lang="en-US" dirty="0" smtClean="0"/>
              <a:t>More of them</a:t>
            </a:r>
          </a:p>
          <a:p>
            <a:pPr lvl="1"/>
            <a:r>
              <a:rPr lang="en-US" dirty="0" smtClean="0"/>
              <a:t>More animosity w/</a:t>
            </a:r>
            <a:r>
              <a:rPr lang="en-US" dirty="0" err="1" smtClean="0"/>
              <a:t>i</a:t>
            </a:r>
            <a:r>
              <a:rPr lang="en-US" dirty="0" smtClean="0"/>
              <a:t> various tribes</a:t>
            </a:r>
          </a:p>
          <a:p>
            <a:pPr lvl="2"/>
            <a:r>
              <a:rPr lang="en-US" dirty="0" smtClean="0"/>
              <a:t>i.e. English ally with Mohawks against the </a:t>
            </a:r>
            <a:r>
              <a:rPr lang="en-US" dirty="0" err="1" smtClean="0"/>
              <a:t>Wampanoags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3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“beneath” the Europeans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Bacon’s rebellion: started because the King didn’t offer support to keep out Native Americans/help take Indian land</a:t>
            </a:r>
          </a:p>
          <a:p>
            <a:pPr lvl="1"/>
            <a:r>
              <a:rPr lang="en-US" dirty="0" smtClean="0"/>
              <a:t>Killed 300</a:t>
            </a:r>
          </a:p>
          <a:p>
            <a:pPr lvl="1"/>
            <a:r>
              <a:rPr lang="en-US" dirty="0" smtClean="0"/>
              <a:t>Unified poor white and black laborers/farmers </a:t>
            </a:r>
          </a:p>
          <a:p>
            <a:pPr lvl="2"/>
            <a:r>
              <a:rPr lang="en-US" dirty="0" smtClean="0"/>
              <a:t>All against the Indians</a:t>
            </a:r>
          </a:p>
          <a:p>
            <a:pPr lvl="2"/>
            <a:r>
              <a:rPr lang="en-US" dirty="0" smtClean="0"/>
              <a:t>All are superior over the Indians, regardless of relationship </a:t>
            </a:r>
          </a:p>
        </p:txBody>
      </p:sp>
    </p:spTree>
    <p:extLst>
      <p:ext uri="{BB962C8B-B14F-4D97-AF65-F5344CB8AC3E}">
        <p14:creationId xmlns:p14="http://schemas.microsoft.com/office/powerpoint/2010/main" val="30717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enslaving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tribes practiced some form of slavery of war prisoners</a:t>
            </a:r>
          </a:p>
          <a:p>
            <a:r>
              <a:rPr lang="en-US" dirty="0" smtClean="0"/>
              <a:t>Europeans needed labor – especially for farming sugar, cotton and tobacco</a:t>
            </a:r>
          </a:p>
          <a:p>
            <a:r>
              <a:rPr lang="en-US" dirty="0" smtClean="0"/>
              <a:t>Tribes would sell war prisoners to the English/Spanish (amplified rifts between tribes)</a:t>
            </a:r>
          </a:p>
          <a:p>
            <a:r>
              <a:rPr lang="en-US" dirty="0" smtClean="0"/>
              <a:t>Native Americans were less desirable</a:t>
            </a:r>
          </a:p>
          <a:p>
            <a:pPr lvl="1"/>
            <a:r>
              <a:rPr lang="en-US" dirty="0" smtClean="0"/>
              <a:t>Men were typically hunters and were not experienced in the fields</a:t>
            </a:r>
          </a:p>
          <a:p>
            <a:pPr lvl="1"/>
            <a:r>
              <a:rPr lang="en-US" dirty="0" smtClean="0"/>
              <a:t>More likely to escape</a:t>
            </a:r>
          </a:p>
          <a:p>
            <a:pPr lvl="1"/>
            <a:r>
              <a:rPr lang="en-US" dirty="0" smtClean="0"/>
              <a:t>Were afraid of African/Indian alliances where free Indians would try to free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Indian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Tuscarora (1711)</a:t>
            </a:r>
          </a:p>
          <a:p>
            <a:pPr lvl="1"/>
            <a:r>
              <a:rPr lang="en-US" dirty="0" smtClean="0"/>
              <a:t>2 year war with English in NC</a:t>
            </a:r>
          </a:p>
          <a:p>
            <a:pPr lvl="1"/>
            <a:r>
              <a:rPr lang="en-US" dirty="0" smtClean="0"/>
              <a:t>Tried to enslave</a:t>
            </a:r>
          </a:p>
          <a:p>
            <a:pPr lvl="1"/>
            <a:r>
              <a:rPr lang="en-US" dirty="0" smtClean="0"/>
              <a:t>Pushed west</a:t>
            </a:r>
          </a:p>
          <a:p>
            <a:r>
              <a:rPr lang="en-US" dirty="0" smtClean="0"/>
              <a:t>Iroquois (1700-1740s)</a:t>
            </a:r>
          </a:p>
          <a:p>
            <a:pPr lvl="1"/>
            <a:r>
              <a:rPr lang="en-US" dirty="0" smtClean="0"/>
              <a:t>Displaced; beginnings of westward push</a:t>
            </a:r>
          </a:p>
          <a:p>
            <a:pPr lvl="1"/>
            <a:r>
              <a:rPr lang="en-US" dirty="0" smtClean="0"/>
              <a:t>Resist, but the Europeans keep coming</a:t>
            </a:r>
          </a:p>
          <a:p>
            <a:r>
              <a:rPr lang="en-US" dirty="0" smtClean="0"/>
              <a:t>Chain reaction: </a:t>
            </a:r>
            <a:r>
              <a:rPr lang="en-US" dirty="0" err="1" smtClean="0"/>
              <a:t>relo</a:t>
            </a:r>
            <a:r>
              <a:rPr lang="en-US" dirty="0" smtClean="0"/>
              <a:t> one group, they </a:t>
            </a:r>
            <a:r>
              <a:rPr lang="en-US" dirty="0" err="1" smtClean="0"/>
              <a:t>relo</a:t>
            </a:r>
            <a:r>
              <a:rPr lang="en-US" dirty="0" smtClean="0"/>
              <a:t> another… ripple of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clear figures, but estimate 50-100m people in Americas (1/7</a:t>
            </a:r>
            <a:r>
              <a:rPr lang="en-US" baseline="30000" dirty="0" smtClean="0"/>
              <a:t>th</a:t>
            </a:r>
            <a:r>
              <a:rPr lang="en-US" dirty="0" smtClean="0"/>
              <a:t> of world’s population)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7" t="2328" r="2873" b="10663"/>
          <a:stretch/>
        </p:blipFill>
        <p:spPr>
          <a:xfrm>
            <a:off x="4365938" y="2910625"/>
            <a:ext cx="4559121" cy="3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Revolutionary War: Acceleration of Removal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exasperates the situation</a:t>
            </a:r>
          </a:p>
          <a:p>
            <a:r>
              <a:rPr lang="en-US" dirty="0" smtClean="0"/>
              <a:t>French and Indian War &amp; Rev. War (1754 – 1781)</a:t>
            </a:r>
          </a:p>
          <a:p>
            <a:pPr lvl="1"/>
            <a:r>
              <a:rPr lang="en-US" dirty="0" smtClean="0"/>
              <a:t>Many united w/French</a:t>
            </a:r>
          </a:p>
          <a:p>
            <a:pPr lvl="2"/>
            <a:r>
              <a:rPr lang="en-US" dirty="0" smtClean="0"/>
              <a:t>Defeated = opens up more English expansion</a:t>
            </a:r>
          </a:p>
          <a:p>
            <a:pPr lvl="1"/>
            <a:r>
              <a:rPr lang="en-US" dirty="0" smtClean="0"/>
              <a:t>The English government does not want to protect the land (Proclamation of 1763) past Appalachians</a:t>
            </a:r>
          </a:p>
          <a:p>
            <a:pPr lvl="2"/>
            <a:r>
              <a:rPr lang="en-US" dirty="0" smtClean="0"/>
              <a:t>Americans more determined to expand (King and Indians in the way)</a:t>
            </a:r>
          </a:p>
          <a:p>
            <a:pPr lvl="2"/>
            <a:r>
              <a:rPr lang="en-US" dirty="0" smtClean="0"/>
              <a:t>Indians tend to side with British because thought the best bet to keep lan</a:t>
            </a:r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679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3" y="360608"/>
            <a:ext cx="10050329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Shawnees (1780-1810)</a:t>
            </a:r>
          </a:p>
          <a:p>
            <a:pPr lvl="1"/>
            <a:r>
              <a:rPr lang="en-US" dirty="0" smtClean="0"/>
              <a:t>Rev. War over, Americans focus on Native Americans </a:t>
            </a:r>
          </a:p>
          <a:p>
            <a:pPr lvl="1"/>
            <a:r>
              <a:rPr lang="en-US" dirty="0" smtClean="0"/>
              <a:t>Confederacy of tribes form (about 5) </a:t>
            </a:r>
          </a:p>
          <a:p>
            <a:pPr lvl="2"/>
            <a:r>
              <a:rPr lang="en-US" dirty="0" smtClean="0"/>
              <a:t>Common cause</a:t>
            </a:r>
          </a:p>
          <a:p>
            <a:pPr lvl="2"/>
            <a:r>
              <a:rPr lang="en-US" dirty="0" smtClean="0"/>
              <a:t>America’s reaction: sent troops to Ohio</a:t>
            </a:r>
          </a:p>
          <a:p>
            <a:pPr lvl="3"/>
            <a:r>
              <a:rPr lang="en-US" dirty="0" smtClean="0"/>
              <a:t>Shawnee kill 900 of 1500 soldiers</a:t>
            </a:r>
          </a:p>
          <a:p>
            <a:pPr lvl="3"/>
            <a:r>
              <a:rPr lang="en-US" dirty="0" smtClean="0"/>
              <a:t>Short lived victory</a:t>
            </a:r>
          </a:p>
          <a:p>
            <a:pPr lvl="3"/>
            <a:r>
              <a:rPr lang="en-US" dirty="0" smtClean="0"/>
              <a:t>Americans return with 3k</a:t>
            </a:r>
          </a:p>
          <a:p>
            <a:pPr lvl="3"/>
            <a:r>
              <a:rPr lang="en-US" dirty="0" smtClean="0"/>
              <a:t>Pushed Shawnees west of Mississippi River</a:t>
            </a:r>
          </a:p>
          <a:p>
            <a:pPr lvl="1"/>
            <a:r>
              <a:rPr lang="en-US" dirty="0" smtClean="0"/>
              <a:t>War of 1812</a:t>
            </a:r>
          </a:p>
          <a:p>
            <a:pPr lvl="2"/>
            <a:r>
              <a:rPr lang="en-US" dirty="0" smtClean="0"/>
              <a:t>Seen as an opportunity</a:t>
            </a:r>
          </a:p>
          <a:p>
            <a:pPr lvl="2"/>
            <a:r>
              <a:rPr lang="en-US" dirty="0" smtClean="0"/>
              <a:t>Tecumseh leads war party from the north (not from home, because that is sacred)</a:t>
            </a:r>
          </a:p>
          <a:p>
            <a:pPr lvl="2"/>
            <a:r>
              <a:rPr lang="en-US" dirty="0" smtClean="0"/>
              <a:t>Defeated</a:t>
            </a:r>
          </a:p>
          <a:p>
            <a:pPr lvl="2"/>
            <a:r>
              <a:rPr lang="en-US" dirty="0" smtClean="0"/>
              <a:t>End of Indian Revolutions</a:t>
            </a:r>
          </a:p>
          <a:p>
            <a:pPr lvl="3"/>
            <a:r>
              <a:rPr lang="en-US" dirty="0" smtClean="0"/>
              <a:t>Except Seminoles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that this country should and will be “ours”</a:t>
            </a:r>
          </a:p>
          <a:p>
            <a:r>
              <a:rPr lang="en-US" dirty="0" smtClean="0"/>
              <a:t>Our right, our destiny because Americans (white) are better than all others</a:t>
            </a:r>
          </a:p>
          <a:p>
            <a:r>
              <a:rPr lang="en-US" dirty="0" smtClean="0"/>
              <a:t>God’s will – because we’ve overcome so many obstacles already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Sea to Shining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Removal Act (1830)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system of removal (“containment”)</a:t>
            </a:r>
          </a:p>
          <a:p>
            <a:r>
              <a:rPr lang="en-US" dirty="0" smtClean="0"/>
              <a:t>More random before</a:t>
            </a:r>
          </a:p>
          <a:p>
            <a:r>
              <a:rPr lang="en-US" dirty="0" smtClean="0"/>
              <a:t>President Andrew Jackson</a:t>
            </a:r>
          </a:p>
          <a:p>
            <a:pPr lvl="1"/>
            <a:r>
              <a:rPr lang="en-US" dirty="0" smtClean="0"/>
              <a:t>War hero for fighting the Indians</a:t>
            </a:r>
          </a:p>
          <a:p>
            <a:pPr lvl="1"/>
            <a:r>
              <a:rPr lang="en-US" dirty="0" smtClean="0"/>
              <a:t>Goal to “eliminate the Indian threat”</a:t>
            </a:r>
          </a:p>
          <a:p>
            <a:r>
              <a:rPr lang="en-US" dirty="0" smtClean="0"/>
              <a:t>All Native Americans east of the Mississippi have to move west</a:t>
            </a:r>
          </a:p>
          <a:p>
            <a:pPr lvl="1"/>
            <a:r>
              <a:rPr lang="en-US" dirty="0" smtClean="0"/>
              <a:t>20k forced out to Oklahoma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334851"/>
            <a:ext cx="9934419" cy="59135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Seminole War (1835)</a:t>
            </a:r>
          </a:p>
          <a:p>
            <a:pPr lvl="1"/>
            <a:r>
              <a:rPr lang="en-US" dirty="0" smtClean="0"/>
              <a:t>Osceola is their leader</a:t>
            </a:r>
          </a:p>
          <a:p>
            <a:pPr lvl="1"/>
            <a:r>
              <a:rPr lang="en-US" dirty="0" smtClean="0"/>
              <a:t>Florida</a:t>
            </a:r>
          </a:p>
          <a:p>
            <a:pPr lvl="1"/>
            <a:r>
              <a:rPr lang="en-US" dirty="0" smtClean="0"/>
              <a:t>Sheltered African Americans</a:t>
            </a:r>
          </a:p>
          <a:p>
            <a:pPr lvl="2"/>
            <a:r>
              <a:rPr lang="en-US" dirty="0" smtClean="0"/>
              <a:t>Not egalitarian, but realized surrounded by Europeans, so needed to grow their ranks by bringing in “Maroons” (African American refugees)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Seminole War was in 1812 and Jackson lost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was 7 years; 1600 U.S. soldiers died</a:t>
            </a:r>
          </a:p>
          <a:p>
            <a:pPr lvl="1"/>
            <a:r>
              <a:rPr lang="en-US" dirty="0" smtClean="0"/>
              <a:t>Ends because Osceola tricked into a peace meeting and is decapitated</a:t>
            </a:r>
          </a:p>
          <a:p>
            <a:pPr lvl="1"/>
            <a:r>
              <a:rPr lang="en-US" dirty="0" smtClean="0"/>
              <a:t>Treaty never signed, but were displaced – Seminoles removed from FL</a:t>
            </a:r>
          </a:p>
          <a:p>
            <a:pPr lvl="1"/>
            <a:r>
              <a:rPr lang="en-US" dirty="0" smtClean="0"/>
              <a:t>Never recognized the U.S. gov’t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Tears: </a:t>
            </a:r>
            <a:r>
              <a:rPr lang="en-US" dirty="0" smtClean="0"/>
              <a:t>1831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10088966" cy="52749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Choctaw 1</a:t>
            </a:r>
            <a:r>
              <a:rPr lang="en-US" baseline="30000" dirty="0" smtClean="0"/>
              <a:t>st</a:t>
            </a:r>
            <a:r>
              <a:rPr lang="en-US" dirty="0" smtClean="0"/>
              <a:t> to be removed (1831)</a:t>
            </a:r>
          </a:p>
          <a:p>
            <a:r>
              <a:rPr lang="en-US" dirty="0" smtClean="0"/>
              <a:t>Cherokee, </a:t>
            </a:r>
            <a:r>
              <a:rPr lang="en-US" dirty="0" err="1" smtClean="0"/>
              <a:t>Mucogee</a:t>
            </a:r>
            <a:r>
              <a:rPr lang="en-US" dirty="0" smtClean="0"/>
              <a:t>, Seminole, Chickasaw, Choctaw = The Five Tribes</a:t>
            </a:r>
            <a:endParaRPr lang="en-US" dirty="0" smtClean="0"/>
          </a:p>
          <a:p>
            <a:pPr lvl="1"/>
            <a:r>
              <a:rPr lang="en-US" dirty="0" smtClean="0"/>
              <a:t>Set </a:t>
            </a:r>
            <a:r>
              <a:rPr lang="en-US" dirty="0" smtClean="0"/>
              <a:t>up own formal government</a:t>
            </a:r>
          </a:p>
          <a:p>
            <a:pPr lvl="1"/>
            <a:r>
              <a:rPr lang="en-US" dirty="0" smtClean="0"/>
              <a:t>Went to U.S. Supreme Court</a:t>
            </a:r>
          </a:p>
          <a:p>
            <a:pPr lvl="2"/>
            <a:r>
              <a:rPr lang="en-US" dirty="0" smtClean="0"/>
              <a:t>won, shouldn’t have to move</a:t>
            </a:r>
          </a:p>
          <a:p>
            <a:pPr lvl="2"/>
            <a:r>
              <a:rPr lang="en-US" dirty="0" smtClean="0"/>
              <a:t>Jackson left it up to the Court to govern…</a:t>
            </a:r>
          </a:p>
          <a:p>
            <a:pPr lvl="2"/>
            <a:r>
              <a:rPr lang="en-US" dirty="0" smtClean="0"/>
              <a:t>Court doesn’t have an army</a:t>
            </a:r>
          </a:p>
          <a:p>
            <a:pPr lvl="2"/>
            <a:r>
              <a:rPr lang="en-US" dirty="0" smtClean="0"/>
              <a:t>Jackson oversteps his executive powers and forcibly marches them from GA to OK</a:t>
            </a:r>
          </a:p>
          <a:p>
            <a:pPr lvl="2"/>
            <a:r>
              <a:rPr lang="en-US" dirty="0" smtClean="0"/>
              <a:t>¼ die</a:t>
            </a:r>
          </a:p>
          <a:p>
            <a:pPr lvl="2"/>
            <a:r>
              <a:rPr lang="en-US" dirty="0" smtClean="0"/>
              <a:t>800 miles</a:t>
            </a:r>
          </a:p>
          <a:p>
            <a:pPr marL="923544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 System (1850s)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Gold Rush (1840s, CA)</a:t>
            </a:r>
          </a:p>
          <a:p>
            <a:pPr lvl="1"/>
            <a:r>
              <a:rPr lang="en-US" dirty="0" smtClean="0"/>
              <a:t>Desire for land</a:t>
            </a:r>
          </a:p>
          <a:p>
            <a:pPr lvl="1"/>
            <a:r>
              <a:rPr lang="en-US" dirty="0" smtClean="0"/>
              <a:t>Fear and violence</a:t>
            </a:r>
          </a:p>
          <a:p>
            <a:r>
              <a:rPr lang="en-US" dirty="0" smtClean="0"/>
              <a:t>“lock up” the Native Americans</a:t>
            </a:r>
          </a:p>
          <a:p>
            <a:pPr lvl="1"/>
            <a:r>
              <a:rPr lang="en-US" dirty="0" smtClean="0"/>
              <a:t>OK, SD, MT</a:t>
            </a:r>
          </a:p>
          <a:p>
            <a:pPr lvl="1"/>
            <a:r>
              <a:rPr lang="en-US" dirty="0" smtClean="0"/>
              <a:t>Some received land that was already theirs: </a:t>
            </a:r>
            <a:r>
              <a:rPr lang="en-US" dirty="0" err="1" smtClean="0"/>
              <a:t>Lakoda</a:t>
            </a:r>
            <a:r>
              <a:rPr lang="en-US" dirty="0" smtClean="0"/>
              <a:t> in Black Hills</a:t>
            </a:r>
          </a:p>
          <a:p>
            <a:r>
              <a:rPr lang="en-US" dirty="0" smtClean="0"/>
              <a:t>Nation w/</a:t>
            </a:r>
            <a:r>
              <a:rPr lang="en-US" dirty="0" err="1" smtClean="0"/>
              <a:t>i</a:t>
            </a:r>
            <a:r>
              <a:rPr lang="en-US" dirty="0" smtClean="0"/>
              <a:t> nation = Reservation</a:t>
            </a:r>
          </a:p>
          <a:p>
            <a:pPr lvl="1"/>
            <a:r>
              <a:rPr lang="en-US" dirty="0" smtClean="0"/>
              <a:t>Won’t provide infrastructure of the rest of the government ($ for education, healthcare, etc. left to selves)</a:t>
            </a:r>
          </a:p>
          <a:p>
            <a:pPr lvl="1"/>
            <a:r>
              <a:rPr lang="en-US" dirty="0" smtClean="0"/>
              <a:t>We’ll tell you where to live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27737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Black Hills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41" y="2164695"/>
            <a:ext cx="10702859" cy="45709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Land of the </a:t>
            </a:r>
          </a:p>
          <a:p>
            <a:pPr marL="82296" indent="0">
              <a:buNone/>
            </a:pPr>
            <a:r>
              <a:rPr lang="en-US" dirty="0" smtClean="0"/>
              <a:t>   Cheyenne, Arapaho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and Sioux</a:t>
            </a:r>
          </a:p>
          <a:p>
            <a:r>
              <a:rPr lang="en-US" dirty="0" smtClean="0"/>
              <a:t>Sacred land</a:t>
            </a:r>
          </a:p>
          <a:p>
            <a:r>
              <a:rPr lang="en-US" dirty="0" smtClean="0"/>
              <a:t>Gold found</a:t>
            </a:r>
          </a:p>
          <a:p>
            <a:r>
              <a:rPr lang="en-US" dirty="0" smtClean="0"/>
              <a:t>Treat of 1868</a:t>
            </a:r>
          </a:p>
          <a:p>
            <a:pPr lvl="1"/>
            <a:r>
              <a:rPr lang="en-US" dirty="0" smtClean="0"/>
              <a:t>Sioux and Lakota as long as there are buffalo</a:t>
            </a:r>
          </a:p>
          <a:p>
            <a:pPr lvl="1"/>
            <a:r>
              <a:rPr lang="en-US" dirty="0" smtClean="0"/>
              <a:t>Gov’t wants them moved (turns out the land is valuable)</a:t>
            </a:r>
          </a:p>
          <a:p>
            <a:pPr lvl="1"/>
            <a:r>
              <a:rPr lang="en-US" dirty="0" smtClean="0"/>
              <a:t>1872 – Buffalo slaughter peaks</a:t>
            </a:r>
          </a:p>
          <a:p>
            <a:pPr lvl="2"/>
            <a:r>
              <a:rPr lang="en-US" dirty="0" smtClean="0"/>
              <a:t>“sign or starve”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224" r="5290" b="9574"/>
          <a:stretch/>
        </p:blipFill>
        <p:spPr>
          <a:xfrm>
            <a:off x="6028919" y="1256212"/>
            <a:ext cx="6062970" cy="31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111" y="3013064"/>
            <a:ext cx="3739681" cy="781430"/>
          </a:xfrm>
        </p:spPr>
        <p:txBody>
          <a:bodyPr/>
          <a:lstStyle/>
          <a:p>
            <a:r>
              <a:rPr lang="en-US" sz="4000" dirty="0" smtClean="0"/>
              <a:t>P</a:t>
            </a:r>
            <a:r>
              <a:rPr lang="en-US" dirty="0" smtClean="0"/>
              <a:t>ost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082" y="231820"/>
            <a:ext cx="9997440" cy="39098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1876 Battle of Little Big Horn</a:t>
            </a:r>
          </a:p>
          <a:p>
            <a:r>
              <a:rPr lang="en-US" dirty="0" smtClean="0"/>
              <a:t>Refocus on common “enemy” vs each other (North vs. South)</a:t>
            </a:r>
          </a:p>
          <a:p>
            <a:pPr lvl="1"/>
            <a:r>
              <a:rPr lang="en-US" dirty="0" smtClean="0"/>
              <a:t>Discontent with reservation confinement</a:t>
            </a:r>
          </a:p>
          <a:p>
            <a:pPr lvl="1"/>
            <a:r>
              <a:rPr lang="en-US" dirty="0" smtClean="0"/>
              <a:t>U.S. gov’t hasn’t lived up to their end of treaties in the past</a:t>
            </a:r>
          </a:p>
          <a:p>
            <a:pPr lvl="1"/>
            <a:r>
              <a:rPr lang="en-US" dirty="0" smtClean="0"/>
              <a:t>Custer came in with troops </a:t>
            </a:r>
          </a:p>
          <a:p>
            <a:pPr lvl="1"/>
            <a:r>
              <a:rPr lang="en-US" dirty="0" smtClean="0"/>
              <a:t>Crazy Horse/Lakota and Sioux tribes gathered (10k warriors)</a:t>
            </a:r>
          </a:p>
          <a:p>
            <a:pPr lvl="1"/>
            <a:r>
              <a:rPr lang="en-US" dirty="0" smtClean="0"/>
              <a:t>Attacked U.S. troops</a:t>
            </a:r>
          </a:p>
          <a:p>
            <a:pPr lvl="1"/>
            <a:r>
              <a:rPr lang="en-US" dirty="0" smtClean="0"/>
              <a:t>Guerilla warfare, surrounded, and on higher ground</a:t>
            </a:r>
          </a:p>
          <a:p>
            <a:pPr lvl="1"/>
            <a:r>
              <a:rPr lang="en-US" dirty="0" smtClean="0"/>
              <a:t>Lasted 25-30 min</a:t>
            </a:r>
          </a:p>
          <a:p>
            <a:pPr lvl="1"/>
            <a:r>
              <a:rPr lang="en-US" dirty="0" smtClean="0"/>
              <a:t>No prisoners</a:t>
            </a:r>
          </a:p>
          <a:p>
            <a:pPr lvl="1"/>
            <a:r>
              <a:rPr lang="en-US" dirty="0" smtClean="0"/>
              <a:t>Demonstrated Sioux tenacity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cdn.history.com/sites/2/2014/02/american-indian-wars-H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11581" r="6512" b="4604"/>
          <a:stretch/>
        </p:blipFill>
        <p:spPr bwMode="auto">
          <a:xfrm>
            <a:off x="4003956" y="4031085"/>
            <a:ext cx="7907628" cy="27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213202" cy="820066"/>
          </a:xfrm>
        </p:spPr>
        <p:txBody>
          <a:bodyPr/>
          <a:lstStyle/>
          <a:p>
            <a:r>
              <a:rPr lang="en-US" dirty="0" smtClean="0"/>
              <a:t>Massacre at Wounded Knee 1890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020" y="1094704"/>
            <a:ext cx="10423817" cy="4314423"/>
          </a:xfrm>
        </p:spPr>
        <p:txBody>
          <a:bodyPr>
            <a:normAutofit/>
          </a:bodyPr>
          <a:lstStyle/>
          <a:p>
            <a:r>
              <a:rPr lang="en-US" dirty="0" err="1" smtClean="0"/>
              <a:t>Pineridge</a:t>
            </a:r>
            <a:r>
              <a:rPr lang="en-US" dirty="0" smtClean="0"/>
              <a:t>, SD</a:t>
            </a:r>
          </a:p>
          <a:p>
            <a:r>
              <a:rPr lang="en-US" dirty="0" smtClean="0"/>
              <a:t>Retaliation for Little Big Horn</a:t>
            </a:r>
          </a:p>
          <a:p>
            <a:r>
              <a:rPr lang="en-US" dirty="0" smtClean="0"/>
              <a:t>Local Indian Representative posted at the reservation cabled U.S. government: “acts of rebellion”</a:t>
            </a:r>
          </a:p>
          <a:p>
            <a:pPr marL="82296" indent="0">
              <a:buNone/>
            </a:pPr>
            <a:r>
              <a:rPr lang="en-US" dirty="0" smtClean="0"/>
              <a:t>	cultural practices were considered “rebellion”</a:t>
            </a:r>
          </a:p>
          <a:p>
            <a:pPr marL="82296" indent="0">
              <a:buNone/>
            </a:pPr>
            <a:r>
              <a:rPr lang="en-US" dirty="0" smtClean="0"/>
              <a:t>	punish this…</a:t>
            </a:r>
          </a:p>
        </p:txBody>
      </p:sp>
      <p:pic>
        <p:nvPicPr>
          <p:cNvPr id="4098" name="Picture 2" descr="http://static.guim.co.uk/sys-images/Guardian/Pix/pictures/2013/2/16/1361053911705/woundedknee_4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6"/>
          <a:stretch/>
        </p:blipFill>
        <p:spPr bwMode="auto">
          <a:xfrm>
            <a:off x="6349284" y="4382475"/>
            <a:ext cx="5443470" cy="23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and South America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Incas: Peru and Bolivia (capital was Cuzco)</a:t>
            </a:r>
          </a:p>
          <a:p>
            <a:pPr lvl="1"/>
            <a:r>
              <a:rPr lang="en-US" dirty="0" smtClean="0"/>
              <a:t>Empire from Andes to South America’s western coast</a:t>
            </a:r>
          </a:p>
          <a:p>
            <a:pPr lvl="1"/>
            <a:r>
              <a:rPr lang="en-US" dirty="0" smtClean="0"/>
              <a:t>Commoners were forced to work </a:t>
            </a:r>
          </a:p>
          <a:p>
            <a:pPr lvl="2"/>
            <a:r>
              <a:rPr lang="en-US" dirty="0" smtClean="0"/>
              <a:t>Women wove cloth</a:t>
            </a:r>
          </a:p>
          <a:p>
            <a:pPr lvl="2"/>
            <a:r>
              <a:rPr lang="en-US" dirty="0" smtClean="0"/>
              <a:t>Men farmed and built roads and canals (irrigation systems)</a:t>
            </a:r>
          </a:p>
          <a:p>
            <a:pPr lvl="1"/>
            <a:r>
              <a:rPr lang="en-US" dirty="0" smtClean="0"/>
              <a:t>Strong state</a:t>
            </a:r>
          </a:p>
          <a:p>
            <a:pPr lvl="1"/>
            <a:r>
              <a:rPr lang="en-US" dirty="0" smtClean="0"/>
              <a:t>Monarch (emperor)ruled</a:t>
            </a:r>
          </a:p>
          <a:p>
            <a:r>
              <a:rPr lang="en-US" dirty="0" smtClean="0"/>
              <a:t>Aztecs: confederated empire (15-20m)</a:t>
            </a:r>
          </a:p>
          <a:p>
            <a:pPr lvl="1"/>
            <a:r>
              <a:rPr lang="en-US" dirty="0" smtClean="0"/>
              <a:t>Conquered Mayan, Olmec and Toltec empires</a:t>
            </a:r>
          </a:p>
          <a:p>
            <a:pPr lvl="1"/>
            <a:r>
              <a:rPr lang="en-US" dirty="0" smtClean="0"/>
              <a:t>Collected tribute from smaller tribes</a:t>
            </a:r>
          </a:p>
          <a:p>
            <a:pPr lvl="1"/>
            <a:r>
              <a:rPr lang="en-US" dirty="0" smtClean="0"/>
              <a:t>Irrigation, metallurgy and construction</a:t>
            </a:r>
          </a:p>
          <a:p>
            <a:pPr lvl="1"/>
            <a:r>
              <a:rPr lang="en-US" dirty="0" smtClean="0"/>
              <a:t>Priests, generals, merchants made up elite</a:t>
            </a:r>
          </a:p>
          <a:p>
            <a:pPr lvl="1"/>
            <a:r>
              <a:rPr lang="en-US" dirty="0" smtClean="0"/>
              <a:t>Most farmers, artisans, soldiers and slaves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321972"/>
            <a:ext cx="9997440" cy="5926428"/>
          </a:xfrm>
        </p:spPr>
        <p:txBody>
          <a:bodyPr>
            <a:normAutofit/>
          </a:bodyPr>
          <a:lstStyle/>
          <a:p>
            <a:r>
              <a:rPr lang="en-US" dirty="0" smtClean="0"/>
              <a:t>Troop comes in while Lakota are having a Ghost Dance</a:t>
            </a:r>
          </a:p>
          <a:p>
            <a:r>
              <a:rPr lang="en-US" dirty="0" smtClean="0"/>
              <a:t>Not clear how it started…</a:t>
            </a:r>
          </a:p>
          <a:p>
            <a:pPr lvl="1"/>
            <a:r>
              <a:rPr lang="en-US" dirty="0" smtClean="0"/>
              <a:t>“1 resisted” (didn’t know to drop his gun) when confronted</a:t>
            </a:r>
          </a:p>
          <a:p>
            <a:pPr lvl="1"/>
            <a:r>
              <a:rPr lang="en-US" dirty="0" smtClean="0"/>
              <a:t>300-350 Lakota killed when army circled and opened fire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Aftermath of Wounded knee: cultural warfare</a:t>
            </a:r>
          </a:p>
          <a:p>
            <a:pPr lvl="1"/>
            <a:r>
              <a:rPr lang="en-US" dirty="0" smtClean="0"/>
              <a:t>Remove culture and assimilate or eliminate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Hunters/Gatherers:</a:t>
            </a:r>
          </a:p>
          <a:p>
            <a:pPr lvl="1"/>
            <a:r>
              <a:rPr lang="en-US" dirty="0" smtClean="0"/>
              <a:t>Lack of resources = more nomadic (Great Basin and Great Plains)</a:t>
            </a:r>
          </a:p>
          <a:p>
            <a:pPr lvl="1"/>
            <a:r>
              <a:rPr lang="en-US" dirty="0" smtClean="0"/>
              <a:t>CA, NW U.S.</a:t>
            </a:r>
          </a:p>
          <a:p>
            <a:pPr lvl="0"/>
            <a:r>
              <a:rPr lang="en-US" dirty="0" smtClean="0"/>
              <a:t>Agricultural: </a:t>
            </a:r>
          </a:p>
          <a:p>
            <a:pPr lvl="1"/>
            <a:r>
              <a:rPr lang="en-US" dirty="0" smtClean="0"/>
              <a:t>Maize culture</a:t>
            </a:r>
          </a:p>
          <a:p>
            <a:pPr lvl="1"/>
            <a:r>
              <a:rPr lang="en-US" dirty="0" smtClean="0"/>
              <a:t>Mexico – U.S. SW</a:t>
            </a:r>
          </a:p>
          <a:p>
            <a:pPr lvl="0"/>
            <a:r>
              <a:rPr lang="en-US" dirty="0" smtClean="0"/>
              <a:t>Combination:</a:t>
            </a:r>
          </a:p>
          <a:p>
            <a:pPr lvl="1"/>
            <a:r>
              <a:rPr lang="en-US" dirty="0" smtClean="0"/>
              <a:t>NE – Atlantic coast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 variety of cultures in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27" y="134155"/>
            <a:ext cx="4319231" cy="747937"/>
          </a:xfrm>
        </p:spPr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7778" y="1035566"/>
            <a:ext cx="10664222" cy="58224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1500 no real firm statistics, but est.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5m</a:t>
            </a:r>
          </a:p>
          <a:p>
            <a:r>
              <a:rPr lang="en-US" dirty="0" smtClean="0"/>
              <a:t>Dispersed</a:t>
            </a:r>
          </a:p>
          <a:p>
            <a:r>
              <a:rPr lang="en-US" dirty="0" smtClean="0"/>
              <a:t>Smaller groups</a:t>
            </a:r>
          </a:p>
          <a:p>
            <a:pPr lvl="1"/>
            <a:r>
              <a:rPr lang="en-US" dirty="0" smtClean="0"/>
              <a:t>375 </a:t>
            </a:r>
            <a:r>
              <a:rPr lang="en-US" dirty="0" err="1" smtClean="0"/>
              <a:t>dif</a:t>
            </a:r>
            <a:r>
              <a:rPr lang="en-US" dirty="0" smtClean="0"/>
              <a:t> languages</a:t>
            </a:r>
          </a:p>
          <a:p>
            <a:r>
              <a:rPr lang="en-US" dirty="0" smtClean="0"/>
              <a:t>3000BCE: SW and spreading north and east (over about 3k years), cultivation of maize evolved</a:t>
            </a:r>
          </a:p>
          <a:p>
            <a:pPr lvl="1"/>
            <a:r>
              <a:rPr lang="en-US" dirty="0" smtClean="0"/>
              <a:t>Women were the farmers</a:t>
            </a:r>
          </a:p>
          <a:p>
            <a:pPr lvl="1"/>
            <a:r>
              <a:rPr lang="en-US" dirty="0" smtClean="0"/>
              <a:t>Farming = settlements and stability = growth</a:t>
            </a:r>
          </a:p>
          <a:p>
            <a:pPr lvl="2"/>
            <a:r>
              <a:rPr lang="en-US" dirty="0" smtClean="0"/>
              <a:t>Typically stronger tribes</a:t>
            </a:r>
          </a:p>
          <a:p>
            <a:pPr lvl="2"/>
            <a:r>
              <a:rPr lang="en-US" dirty="0" smtClean="0"/>
              <a:t>i.e. Pueblo of SW (Chaco Canyon)</a:t>
            </a:r>
          </a:p>
          <a:p>
            <a:pPr lvl="4"/>
            <a:r>
              <a:rPr lang="en-US" dirty="0" smtClean="0"/>
              <a:t>12 towns, 200 villages all built with contiguous rooms (housed 15k people)</a:t>
            </a:r>
          </a:p>
          <a:p>
            <a:pPr lvl="2"/>
            <a:r>
              <a:rPr lang="en-US" dirty="0" smtClean="0"/>
              <a:t>Cahokia (present day St. Louis)</a:t>
            </a:r>
          </a:p>
          <a:p>
            <a:pPr lvl="3"/>
            <a:r>
              <a:rPr lang="en-US" dirty="0" smtClean="0"/>
              <a:t>6 </a:t>
            </a:r>
            <a:r>
              <a:rPr lang="en-US" dirty="0" err="1" smtClean="0"/>
              <a:t>sq</a:t>
            </a:r>
            <a:r>
              <a:rPr lang="en-US" dirty="0" smtClean="0"/>
              <a:t> miles, 10k people (12</a:t>
            </a:r>
            <a:r>
              <a:rPr lang="en-US" baseline="30000" dirty="0" smtClean="0"/>
              <a:t>th</a:t>
            </a:r>
            <a:r>
              <a:rPr lang="en-US" dirty="0" smtClean="0"/>
              <a:t> C)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37" t="4425" r="8450" b="13482"/>
          <a:stretch/>
        </p:blipFill>
        <p:spPr>
          <a:xfrm>
            <a:off x="8384146" y="134155"/>
            <a:ext cx="3644721" cy="26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Woodland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Family based societies</a:t>
            </a:r>
          </a:p>
          <a:p>
            <a:r>
              <a:rPr lang="en-US" dirty="0" smtClean="0"/>
              <a:t>Little organized hierarchy</a:t>
            </a:r>
          </a:p>
          <a:p>
            <a:r>
              <a:rPr lang="en-US" dirty="0" smtClean="0"/>
              <a:t>Crops (except in far NE b/c of climate and soil)</a:t>
            </a:r>
          </a:p>
          <a:p>
            <a:r>
              <a:rPr lang="en-US" dirty="0" smtClean="0"/>
              <a:t>Women in fields</a:t>
            </a:r>
          </a:p>
          <a:p>
            <a:r>
              <a:rPr lang="en-US" dirty="0" smtClean="0"/>
              <a:t>Mobile population (easy to reassemble homes if needed to relocate b/c of seasons, etc.)</a:t>
            </a:r>
          </a:p>
          <a:p>
            <a:r>
              <a:rPr lang="en-US" dirty="0" smtClean="0"/>
              <a:t>Kinship ties</a:t>
            </a:r>
          </a:p>
          <a:p>
            <a:pPr lvl="1"/>
            <a:r>
              <a:rPr lang="en-US" dirty="0" smtClean="0"/>
              <a:t>Matrilineal: ID from mom passed to kids</a:t>
            </a:r>
          </a:p>
          <a:p>
            <a:pPr lvl="2"/>
            <a:r>
              <a:rPr lang="en-US" dirty="0" smtClean="0"/>
              <a:t>Husbands moved into wives’ households</a:t>
            </a:r>
          </a:p>
          <a:p>
            <a:pPr lvl="2"/>
            <a:r>
              <a:rPr lang="en-US" dirty="0" smtClean="0"/>
              <a:t>Women had some independence and power (leadership not just men)</a:t>
            </a:r>
          </a:p>
          <a:p>
            <a:pPr lvl="3"/>
            <a:r>
              <a:rPr lang="en-US" dirty="0" smtClean="0"/>
              <a:t>Iroquois owned homes and fields; could divorce; could choose leaders</a:t>
            </a:r>
          </a:p>
          <a:p>
            <a:r>
              <a:rPr lang="en-US" dirty="0" smtClean="0"/>
              <a:t>Common goods: land, water, harvest, hunt</a:t>
            </a:r>
          </a:p>
          <a:p>
            <a:pPr lvl="1"/>
            <a:r>
              <a:rPr lang="en-US" dirty="0" smtClean="0"/>
              <a:t>Equal wealth distribution</a:t>
            </a:r>
          </a:p>
          <a:p>
            <a:pPr lvl="1"/>
            <a:r>
              <a:rPr lang="en-US" dirty="0" smtClean="0"/>
              <a:t>Sense of belonging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among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Wars over land and resources</a:t>
            </a:r>
          </a:p>
          <a:p>
            <a:r>
              <a:rPr lang="en-US" dirty="0" smtClean="0"/>
              <a:t>Formed confederacies/alliances</a:t>
            </a:r>
          </a:p>
          <a:p>
            <a:pPr lvl="1"/>
            <a:r>
              <a:rPr lang="en-US" dirty="0" smtClean="0"/>
              <a:t>NE: Mohawk, Oneida, Cayuga, Onondaga and Seneca formed Iroquois Confederacy in 1400s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influenced the impact of European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Aztecs and Incas</a:t>
            </a:r>
          </a:p>
          <a:p>
            <a:pPr lvl="1"/>
            <a:r>
              <a:rPr lang="en-US" dirty="0" smtClean="0"/>
              <a:t>When Spanish invaded after 1518, defeated empires quickly</a:t>
            </a:r>
          </a:p>
          <a:p>
            <a:r>
              <a:rPr lang="en-US" dirty="0" smtClean="0"/>
              <a:t>North American tribes </a:t>
            </a:r>
          </a:p>
          <a:p>
            <a:pPr lvl="1"/>
            <a:r>
              <a:rPr lang="en-US" dirty="0" smtClean="0"/>
              <a:t>More dispersed = less rapid demise</a:t>
            </a:r>
          </a:p>
          <a:p>
            <a:pPr lvl="1"/>
            <a:r>
              <a:rPr lang="en-US" dirty="0" smtClean="0"/>
              <a:t>But, more disunity so hard to resist invasion</a:t>
            </a:r>
          </a:p>
          <a:p>
            <a:r>
              <a:rPr lang="en-US" dirty="0" smtClean="0"/>
              <a:t>New diseases</a:t>
            </a:r>
          </a:p>
          <a:p>
            <a:pPr lvl="1"/>
            <a:r>
              <a:rPr lang="en-US" dirty="0" smtClean="0"/>
              <a:t>Wiped out whole populations</a:t>
            </a:r>
          </a:p>
          <a:p>
            <a:pPr lvl="1"/>
            <a:r>
              <a:rPr lang="en-US" dirty="0" smtClean="0"/>
              <a:t>Made it easier to conquer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410200"/>
          </a:xfrm>
        </p:spPr>
        <p:txBody>
          <a:bodyPr/>
          <a:lstStyle/>
          <a:p>
            <a:r>
              <a:rPr lang="en-US" dirty="0" smtClean="0"/>
              <a:t>Europeans had contact with Americas and Africa</a:t>
            </a:r>
          </a:p>
          <a:p>
            <a:pPr lvl="1"/>
            <a:r>
              <a:rPr lang="en-US" dirty="0" smtClean="0"/>
              <a:t>Exchange of plants, people, goods and microorganisms</a:t>
            </a:r>
          </a:p>
          <a:p>
            <a:pPr lvl="2"/>
            <a:r>
              <a:rPr lang="en-US" dirty="0" smtClean="0"/>
              <a:t>New seeds</a:t>
            </a:r>
          </a:p>
          <a:p>
            <a:pPr lvl="3"/>
            <a:r>
              <a:rPr lang="en-US" dirty="0" smtClean="0"/>
              <a:t>New crops (for Europe)</a:t>
            </a:r>
          </a:p>
          <a:p>
            <a:pPr lvl="3"/>
            <a:r>
              <a:rPr lang="en-US" dirty="0" smtClean="0"/>
              <a:t>New invasive species (for New World)</a:t>
            </a:r>
          </a:p>
          <a:p>
            <a:pPr lvl="2"/>
            <a:r>
              <a:rPr lang="en-US" dirty="0" smtClean="0"/>
              <a:t>New diseases (for both)</a:t>
            </a:r>
          </a:p>
          <a:p>
            <a:pPr lvl="3"/>
            <a:r>
              <a:rPr lang="en-US" dirty="0" smtClean="0"/>
              <a:t>No immunities</a:t>
            </a:r>
          </a:p>
          <a:p>
            <a:pPr lvl="4"/>
            <a:r>
              <a:rPr lang="en-US" dirty="0" smtClean="0"/>
              <a:t>Typhus, measles, influenza, and smallpox</a:t>
            </a:r>
          </a:p>
          <a:p>
            <a:pPr lvl="4"/>
            <a:r>
              <a:rPr lang="en-US" dirty="0" smtClean="0"/>
              <a:t>90% of native people wiped out by 1600</a:t>
            </a:r>
          </a:p>
          <a:p>
            <a:pPr lvl="4"/>
            <a:r>
              <a:rPr lang="en-US" dirty="0" smtClean="0"/>
              <a:t>Syphilis spread in Europe quickly post 1520s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slides</Template>
  <TotalTime>0</TotalTime>
  <Words>1795</Words>
  <Application>Microsoft Office PowerPoint</Application>
  <PresentationFormat>Widescreen</PresentationFormat>
  <Paragraphs>273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Century Gothic</vt:lpstr>
      <vt:lpstr>Verdana</vt:lpstr>
      <vt:lpstr>Wingdings 2</vt:lpstr>
      <vt:lpstr>Pressed Leaves design template</vt:lpstr>
      <vt:lpstr>The Native American Experience</vt:lpstr>
      <vt:lpstr>Pre-Columbus</vt:lpstr>
      <vt:lpstr>Central and South America</vt:lpstr>
      <vt:lpstr>Wide variety of cultures in North America</vt:lpstr>
      <vt:lpstr>North America</vt:lpstr>
      <vt:lpstr>Eastern Woodland Indians</vt:lpstr>
      <vt:lpstr>Conflicts among tribes</vt:lpstr>
      <vt:lpstr>Factors that influenced the impact of European contact</vt:lpstr>
      <vt:lpstr>Columbian Exchange</vt:lpstr>
      <vt:lpstr>Spain</vt:lpstr>
      <vt:lpstr>France</vt:lpstr>
      <vt:lpstr>American Policy towards Native Americans (before and after the Revolution)</vt:lpstr>
      <vt:lpstr>Algonquian (1610)</vt:lpstr>
      <vt:lpstr>Pequots (1637)</vt:lpstr>
      <vt:lpstr>King Philip’s War 1675</vt:lpstr>
      <vt:lpstr>Legacy of King Philip’s War</vt:lpstr>
      <vt:lpstr>“beneath” the Europeans</vt:lpstr>
      <vt:lpstr>Attempts at enslaving</vt:lpstr>
      <vt:lpstr>More Indian Timeline</vt:lpstr>
      <vt:lpstr>Revolutionary War: Acceleration of Removal Process</vt:lpstr>
      <vt:lpstr>PowerPoint Presentation</vt:lpstr>
      <vt:lpstr>Manifest Destiny</vt:lpstr>
      <vt:lpstr>Indian Removal Act (1830)</vt:lpstr>
      <vt:lpstr>PowerPoint Presentation</vt:lpstr>
      <vt:lpstr>Trail of Tears: 1831 started</vt:lpstr>
      <vt:lpstr>Reservation System (1850s)</vt:lpstr>
      <vt:lpstr>Black Hills</vt:lpstr>
      <vt:lpstr>Post Civil War</vt:lpstr>
      <vt:lpstr>Massacre at Wounded Knee 1890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2015-02-09T20:36:16Z</dcterms:created>
  <dcterms:modified xsi:type="dcterms:W3CDTF">2015-02-11T19:24:11Z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