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72" r:id="rId3"/>
    <p:sldId id="256" r:id="rId4"/>
    <p:sldId id="257" r:id="rId5"/>
    <p:sldId id="273"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2/4/2015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2/4/2015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4783426" cy="1303867"/>
          </a:xfrm>
        </p:spPr>
        <p:txBody>
          <a:bodyPr/>
          <a:lstStyle/>
          <a:p>
            <a:r>
              <a:rPr lang="en-US" dirty="0" smtClean="0"/>
              <a:t>Carter Questions…</a:t>
            </a:r>
            <a:endParaRPr lang="en-US" dirty="0"/>
          </a:p>
        </p:txBody>
      </p:sp>
      <p:sp>
        <p:nvSpPr>
          <p:cNvPr id="3" name="Content Placeholder 2"/>
          <p:cNvSpPr>
            <a:spLocks noGrp="1"/>
          </p:cNvSpPr>
          <p:nvPr>
            <p:ph idx="1"/>
          </p:nvPr>
        </p:nvSpPr>
        <p:spPr>
          <a:xfrm>
            <a:off x="496911" y="2556932"/>
            <a:ext cx="9149365" cy="3753716"/>
          </a:xfrm>
        </p:spPr>
        <p:txBody>
          <a:bodyPr>
            <a:normAutofit/>
          </a:bodyPr>
          <a:lstStyle/>
          <a:p>
            <a:r>
              <a:rPr lang="en-US" dirty="0" smtClean="0"/>
              <a:t>Wars of the Roses: 1455 – 1485; England: House of Lancaster (red rose) vs House of York (white rose)</a:t>
            </a:r>
          </a:p>
          <a:p>
            <a:pPr lvl="1"/>
            <a:r>
              <a:rPr lang="en-US" dirty="0" smtClean="0"/>
              <a:t>Henry VI: crazy</a:t>
            </a:r>
          </a:p>
          <a:p>
            <a:pPr lvl="1"/>
            <a:r>
              <a:rPr lang="en-US" dirty="0" smtClean="0"/>
              <a:t>Richard III (last Yorkshire king) defeated by Henry Tudor (Henry VII)</a:t>
            </a:r>
          </a:p>
          <a:p>
            <a:r>
              <a:rPr lang="en-US" dirty="0" smtClean="0"/>
              <a:t>English Reformation: 16</a:t>
            </a:r>
            <a:r>
              <a:rPr lang="en-US" baseline="30000" dirty="0" smtClean="0"/>
              <a:t>th</a:t>
            </a:r>
            <a:r>
              <a:rPr lang="en-US" dirty="0" smtClean="0"/>
              <a:t> Century; Church of England broke from Catholic Church</a:t>
            </a:r>
          </a:p>
          <a:p>
            <a:pPr lvl="1"/>
            <a:r>
              <a:rPr lang="en-US" dirty="0" smtClean="0"/>
              <a:t>Spurred by Henry VIII desire for annulment</a:t>
            </a:r>
          </a:p>
          <a:p>
            <a:pPr lvl="1"/>
            <a:r>
              <a:rPr lang="en-US" dirty="0" smtClean="0"/>
              <a:t>Political differences with Rome</a:t>
            </a:r>
            <a:endParaRPr lang="en-US" dirty="0"/>
          </a:p>
        </p:txBody>
      </p:sp>
      <p:pic>
        <p:nvPicPr>
          <p:cNvPr id="5" name="Picture 4"/>
          <p:cNvPicPr>
            <a:picLocks noChangeAspect="1"/>
          </p:cNvPicPr>
          <p:nvPr/>
        </p:nvPicPr>
        <p:blipFill>
          <a:blip r:embed="rId2"/>
          <a:stretch>
            <a:fillRect/>
          </a:stretch>
        </p:blipFill>
        <p:spPr>
          <a:xfrm>
            <a:off x="9646276" y="1120797"/>
            <a:ext cx="2370560" cy="4726211"/>
          </a:xfrm>
          <a:prstGeom prst="rect">
            <a:avLst/>
          </a:prstGeom>
        </p:spPr>
      </p:pic>
    </p:spTree>
    <p:extLst>
      <p:ext uri="{BB962C8B-B14F-4D97-AF65-F5344CB8AC3E}">
        <p14:creationId xmlns:p14="http://schemas.microsoft.com/office/powerpoint/2010/main" val="2056794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2967505" cy="1303867"/>
          </a:xfrm>
        </p:spPr>
        <p:txBody>
          <a:bodyPr/>
          <a:lstStyle/>
          <a:p>
            <a:r>
              <a:rPr lang="en-US" dirty="0" smtClean="0"/>
              <a:t>Acts: Part 1</a:t>
            </a:r>
            <a:endParaRPr lang="en-US" dirty="0"/>
          </a:p>
        </p:txBody>
      </p:sp>
      <p:sp>
        <p:nvSpPr>
          <p:cNvPr id="3" name="Content Placeholder 2"/>
          <p:cNvSpPr>
            <a:spLocks noGrp="1"/>
          </p:cNvSpPr>
          <p:nvPr>
            <p:ph idx="1"/>
          </p:nvPr>
        </p:nvSpPr>
        <p:spPr>
          <a:xfrm>
            <a:off x="1295401" y="2556932"/>
            <a:ext cx="9601196" cy="3689322"/>
          </a:xfrm>
        </p:spPr>
        <p:txBody>
          <a:bodyPr/>
          <a:lstStyle/>
          <a:p>
            <a:r>
              <a:rPr lang="en-US" dirty="0" smtClean="0"/>
              <a:t>Sugar Acts (1765)</a:t>
            </a:r>
          </a:p>
          <a:p>
            <a:pPr lvl="1"/>
            <a:r>
              <a:rPr lang="en-US" dirty="0" smtClean="0"/>
              <a:t>High demand for sugar = lots of smuggling</a:t>
            </a:r>
          </a:p>
          <a:p>
            <a:pPr lvl="1"/>
            <a:r>
              <a:rPr lang="en-US" dirty="0" smtClean="0"/>
              <a:t>At the time, lawbreakers were judged by jury of peers</a:t>
            </a:r>
          </a:p>
          <a:p>
            <a:pPr lvl="2"/>
            <a:r>
              <a:rPr lang="en-US" dirty="0" smtClean="0"/>
              <a:t>New Acts did away with this – now an overseer of cases</a:t>
            </a:r>
          </a:p>
          <a:p>
            <a:r>
              <a:rPr lang="en-US" dirty="0" smtClean="0"/>
              <a:t>Stamp Act (1765)</a:t>
            </a:r>
          </a:p>
          <a:p>
            <a:pPr lvl="1"/>
            <a:r>
              <a:rPr lang="en-US" dirty="0" smtClean="0"/>
              <a:t>Everything needs to have a stamp on it</a:t>
            </a:r>
          </a:p>
          <a:p>
            <a:pPr lvl="1"/>
            <a:r>
              <a:rPr lang="en-US" dirty="0" smtClean="0"/>
              <a:t>&lt; protests; &lt; unification identity as Americans</a:t>
            </a:r>
          </a:p>
        </p:txBody>
      </p:sp>
      <p:pic>
        <p:nvPicPr>
          <p:cNvPr id="4" name="Picture 3"/>
          <p:cNvPicPr>
            <a:picLocks noChangeAspect="1"/>
          </p:cNvPicPr>
          <p:nvPr/>
        </p:nvPicPr>
        <p:blipFill rotWithShape="1">
          <a:blip r:embed="rId2"/>
          <a:srcRect l="1249" t="3564" r="1399" b="3387"/>
          <a:stretch/>
        </p:blipFill>
        <p:spPr>
          <a:xfrm>
            <a:off x="5126862" y="592428"/>
            <a:ext cx="6086069" cy="1803280"/>
          </a:xfrm>
          <a:prstGeom prst="rect">
            <a:avLst/>
          </a:prstGeom>
        </p:spPr>
      </p:pic>
    </p:spTree>
    <p:extLst>
      <p:ext uri="{BB962C8B-B14F-4D97-AF65-F5344CB8AC3E}">
        <p14:creationId xmlns:p14="http://schemas.microsoft.com/office/powerpoint/2010/main" val="171356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5656" y="982132"/>
            <a:ext cx="3310942" cy="1303867"/>
          </a:xfrm>
        </p:spPr>
        <p:txBody>
          <a:bodyPr/>
          <a:lstStyle/>
          <a:p>
            <a:r>
              <a:rPr lang="en-US" dirty="0" smtClean="0"/>
              <a:t>Acts Part 2</a:t>
            </a:r>
            <a:endParaRPr lang="en-US" dirty="0"/>
          </a:p>
        </p:txBody>
      </p:sp>
      <p:sp>
        <p:nvSpPr>
          <p:cNvPr id="3" name="Content Placeholder 2"/>
          <p:cNvSpPr>
            <a:spLocks noGrp="1"/>
          </p:cNvSpPr>
          <p:nvPr>
            <p:ph idx="1"/>
          </p:nvPr>
        </p:nvSpPr>
        <p:spPr>
          <a:xfrm>
            <a:off x="1295402" y="4385732"/>
            <a:ext cx="9601196" cy="1860522"/>
          </a:xfrm>
        </p:spPr>
        <p:txBody>
          <a:bodyPr/>
          <a:lstStyle/>
          <a:p>
            <a:r>
              <a:rPr lang="en-US" dirty="0" smtClean="0"/>
              <a:t>Townsend Acts (1767)</a:t>
            </a:r>
          </a:p>
          <a:p>
            <a:pPr lvl="1"/>
            <a:r>
              <a:rPr lang="en-US" dirty="0" smtClean="0"/>
              <a:t>More taxes</a:t>
            </a:r>
          </a:p>
          <a:p>
            <a:pPr lvl="1"/>
            <a:r>
              <a:rPr lang="en-US" dirty="0" smtClean="0"/>
              <a:t>Eliminated the colonists ability to control salaries of government “representatives”</a:t>
            </a:r>
          </a:p>
          <a:p>
            <a:pPr lvl="1"/>
            <a:r>
              <a:rPr lang="en-US" dirty="0" smtClean="0"/>
              <a:t>Prior, officials appointed by crown, but colonists had some control of salaries</a:t>
            </a:r>
            <a:endParaRPr lang="en-US" dirty="0"/>
          </a:p>
        </p:txBody>
      </p:sp>
      <p:pic>
        <p:nvPicPr>
          <p:cNvPr id="4" name="Picture 3"/>
          <p:cNvPicPr>
            <a:picLocks noChangeAspect="1"/>
          </p:cNvPicPr>
          <p:nvPr/>
        </p:nvPicPr>
        <p:blipFill rotWithShape="1">
          <a:blip r:embed="rId2"/>
          <a:srcRect l="4445" t="17212" r="4584"/>
          <a:stretch/>
        </p:blipFill>
        <p:spPr>
          <a:xfrm>
            <a:off x="502275" y="317022"/>
            <a:ext cx="6426558" cy="3937954"/>
          </a:xfrm>
          <a:prstGeom prst="rect">
            <a:avLst/>
          </a:prstGeom>
        </p:spPr>
      </p:pic>
    </p:spTree>
    <p:extLst>
      <p:ext uri="{BB962C8B-B14F-4D97-AF65-F5344CB8AC3E}">
        <p14:creationId xmlns:p14="http://schemas.microsoft.com/office/powerpoint/2010/main" val="167305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Violence</a:t>
            </a:r>
            <a:endParaRPr lang="en-US" dirty="0"/>
          </a:p>
        </p:txBody>
      </p:sp>
      <p:sp>
        <p:nvSpPr>
          <p:cNvPr id="3" name="Content Placeholder 2"/>
          <p:cNvSpPr>
            <a:spLocks noGrp="1"/>
          </p:cNvSpPr>
          <p:nvPr>
            <p:ph idx="1"/>
          </p:nvPr>
        </p:nvSpPr>
        <p:spPr>
          <a:xfrm>
            <a:off x="772732" y="2544053"/>
            <a:ext cx="4820990" cy="3318936"/>
          </a:xfrm>
        </p:spPr>
        <p:txBody>
          <a:bodyPr/>
          <a:lstStyle/>
          <a:p>
            <a:r>
              <a:rPr lang="en-US" dirty="0" smtClean="0"/>
              <a:t>Boston Massacre (1770)</a:t>
            </a:r>
          </a:p>
          <a:p>
            <a:pPr lvl="1"/>
            <a:r>
              <a:rPr lang="en-US" dirty="0" smtClean="0"/>
              <a:t>Angry, frustrated citizens w/control of crown</a:t>
            </a:r>
          </a:p>
          <a:p>
            <a:pPr lvl="1"/>
            <a:r>
              <a:rPr lang="en-US" dirty="0" smtClean="0"/>
              <a:t>Americans provoke by the British soldiers (throwing things)</a:t>
            </a:r>
          </a:p>
          <a:p>
            <a:pPr lvl="1"/>
            <a:r>
              <a:rPr lang="en-US" dirty="0" smtClean="0"/>
              <a:t>4  die</a:t>
            </a:r>
          </a:p>
          <a:p>
            <a:pPr lvl="2"/>
            <a:r>
              <a:rPr lang="en-US" sz="2000" dirty="0" err="1" smtClean="0"/>
              <a:t>Crispus</a:t>
            </a:r>
            <a:r>
              <a:rPr lang="en-US" sz="2000" dirty="0" smtClean="0"/>
              <a:t> Attucks (African American)</a:t>
            </a:r>
          </a:p>
        </p:txBody>
      </p:sp>
      <p:pic>
        <p:nvPicPr>
          <p:cNvPr id="4" name="Picture 3"/>
          <p:cNvPicPr>
            <a:picLocks noChangeAspect="1"/>
          </p:cNvPicPr>
          <p:nvPr/>
        </p:nvPicPr>
        <p:blipFill>
          <a:blip r:embed="rId2"/>
          <a:stretch>
            <a:fillRect/>
          </a:stretch>
        </p:blipFill>
        <p:spPr>
          <a:xfrm>
            <a:off x="5181599" y="4203521"/>
            <a:ext cx="2143125" cy="2143125"/>
          </a:xfrm>
          <a:prstGeom prst="rect">
            <a:avLst/>
          </a:prstGeom>
        </p:spPr>
      </p:pic>
      <p:pic>
        <p:nvPicPr>
          <p:cNvPr id="5" name="Picture 4"/>
          <p:cNvPicPr>
            <a:picLocks noChangeAspect="1"/>
          </p:cNvPicPr>
          <p:nvPr/>
        </p:nvPicPr>
        <p:blipFill>
          <a:blip r:embed="rId3"/>
          <a:stretch>
            <a:fillRect/>
          </a:stretch>
        </p:blipFill>
        <p:spPr>
          <a:xfrm>
            <a:off x="7479270" y="136331"/>
            <a:ext cx="4684763" cy="4294366"/>
          </a:xfrm>
          <a:prstGeom prst="rect">
            <a:avLst/>
          </a:prstGeom>
        </p:spPr>
      </p:pic>
    </p:spTree>
    <p:extLst>
      <p:ext uri="{BB962C8B-B14F-4D97-AF65-F5344CB8AC3E}">
        <p14:creationId xmlns:p14="http://schemas.microsoft.com/office/powerpoint/2010/main" val="77374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violence</a:t>
            </a:r>
            <a:endParaRPr lang="en-US" dirty="0"/>
          </a:p>
        </p:txBody>
      </p:sp>
      <p:sp>
        <p:nvSpPr>
          <p:cNvPr id="3" name="Content Placeholder 2"/>
          <p:cNvSpPr>
            <a:spLocks noGrp="1"/>
          </p:cNvSpPr>
          <p:nvPr>
            <p:ph idx="1"/>
          </p:nvPr>
        </p:nvSpPr>
        <p:spPr/>
        <p:txBody>
          <a:bodyPr/>
          <a:lstStyle/>
          <a:p>
            <a:r>
              <a:rPr lang="en-US" dirty="0" smtClean="0"/>
              <a:t>North Carolina Uprising (1771)</a:t>
            </a:r>
          </a:p>
          <a:p>
            <a:pPr lvl="1"/>
            <a:r>
              <a:rPr lang="en-US" dirty="0" smtClean="0"/>
              <a:t>Independent farming traditions</a:t>
            </a:r>
          </a:p>
          <a:p>
            <a:pPr lvl="1"/>
            <a:r>
              <a:rPr lang="en-US" dirty="0" smtClean="0"/>
              <a:t>United</a:t>
            </a:r>
          </a:p>
          <a:p>
            <a:pPr lvl="1"/>
            <a:r>
              <a:rPr lang="en-US" dirty="0" smtClean="0"/>
              <a:t>Geography = permits guerilla warfare</a:t>
            </a:r>
          </a:p>
          <a:p>
            <a:pPr lvl="1"/>
            <a:r>
              <a:rPr lang="en-US" dirty="0" smtClean="0"/>
              <a:t>Leaders executed (British making example of them)</a:t>
            </a:r>
            <a:endParaRPr lang="en-US" dirty="0"/>
          </a:p>
        </p:txBody>
      </p:sp>
    </p:spTree>
    <p:extLst>
      <p:ext uri="{BB962C8B-B14F-4D97-AF65-F5344CB8AC3E}">
        <p14:creationId xmlns:p14="http://schemas.microsoft.com/office/powerpoint/2010/main" val="3831743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131156" cy="1303867"/>
          </a:xfrm>
        </p:spPr>
        <p:txBody>
          <a:bodyPr/>
          <a:lstStyle/>
          <a:p>
            <a:r>
              <a:rPr lang="en-US" dirty="0" smtClean="0"/>
              <a:t>And more violence…</a:t>
            </a:r>
            <a:endParaRPr lang="en-US" dirty="0"/>
          </a:p>
        </p:txBody>
      </p:sp>
      <p:sp>
        <p:nvSpPr>
          <p:cNvPr id="3" name="Content Placeholder 2"/>
          <p:cNvSpPr>
            <a:spLocks noGrp="1"/>
          </p:cNvSpPr>
          <p:nvPr>
            <p:ph idx="1"/>
          </p:nvPr>
        </p:nvSpPr>
        <p:spPr>
          <a:xfrm>
            <a:off x="579549" y="2518295"/>
            <a:ext cx="10522040" cy="3715079"/>
          </a:xfrm>
        </p:spPr>
        <p:txBody>
          <a:bodyPr>
            <a:normAutofit lnSpcReduction="10000"/>
          </a:bodyPr>
          <a:lstStyle/>
          <a:p>
            <a:r>
              <a:rPr lang="en-US" dirty="0" smtClean="0"/>
              <a:t>Boston Tea Party 1773</a:t>
            </a:r>
          </a:p>
          <a:p>
            <a:pPr lvl="1"/>
            <a:r>
              <a:rPr lang="en-US" dirty="0" smtClean="0"/>
              <a:t>Reaction to Intolerable Acts</a:t>
            </a:r>
          </a:p>
          <a:p>
            <a:pPr lvl="2"/>
            <a:r>
              <a:rPr lang="en-US" sz="2000" dirty="0" smtClean="0"/>
              <a:t>Boston radicals</a:t>
            </a:r>
          </a:p>
          <a:p>
            <a:pPr lvl="2"/>
            <a:r>
              <a:rPr lang="en-US" sz="2000" dirty="0" smtClean="0"/>
              <a:t>Want more control of resources</a:t>
            </a:r>
          </a:p>
          <a:p>
            <a:pPr lvl="2"/>
            <a:r>
              <a:rPr lang="en-US" sz="2000" dirty="0" smtClean="0"/>
              <a:t>Goal was to draw attention to movement</a:t>
            </a:r>
          </a:p>
          <a:p>
            <a:pPr lvl="1"/>
            <a:r>
              <a:rPr lang="en-US" dirty="0" smtClean="0"/>
              <a:t>English were selling tea at predetermined prices</a:t>
            </a:r>
          </a:p>
          <a:p>
            <a:pPr lvl="2"/>
            <a:r>
              <a:rPr lang="en-US" sz="2000" dirty="0" smtClean="0"/>
              <a:t>Americans were fed up</a:t>
            </a:r>
          </a:p>
          <a:p>
            <a:pPr lvl="3"/>
            <a:r>
              <a:rPr lang="en-US" sz="2000" dirty="0" smtClean="0"/>
              <a:t>Dress up as Mohawk Indians (symbol of resiliency)</a:t>
            </a:r>
          </a:p>
          <a:p>
            <a:pPr lvl="3"/>
            <a:r>
              <a:rPr lang="en-US" sz="2000" dirty="0" smtClean="0"/>
              <a:t>Toss tea in harbor</a:t>
            </a:r>
          </a:p>
        </p:txBody>
      </p:sp>
      <p:pic>
        <p:nvPicPr>
          <p:cNvPr id="4" name="Picture 3"/>
          <p:cNvPicPr>
            <a:picLocks noChangeAspect="1"/>
          </p:cNvPicPr>
          <p:nvPr/>
        </p:nvPicPr>
        <p:blipFill>
          <a:blip r:embed="rId2"/>
          <a:stretch>
            <a:fillRect/>
          </a:stretch>
        </p:blipFill>
        <p:spPr>
          <a:xfrm>
            <a:off x="6643221" y="619123"/>
            <a:ext cx="5411739" cy="4055907"/>
          </a:xfrm>
          <a:prstGeom prst="rect">
            <a:avLst/>
          </a:prstGeom>
        </p:spPr>
      </p:pic>
    </p:spTree>
    <p:extLst>
      <p:ext uri="{BB962C8B-B14F-4D97-AF65-F5344CB8AC3E}">
        <p14:creationId xmlns:p14="http://schemas.microsoft.com/office/powerpoint/2010/main" val="124491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to the Tea Party: Intolerable Acts</a:t>
            </a:r>
            <a:br>
              <a:rPr lang="en-US" dirty="0" smtClean="0"/>
            </a:br>
            <a:r>
              <a:rPr lang="en-US" dirty="0" smtClean="0"/>
              <a:t>(Coercive Acts)</a:t>
            </a:r>
            <a:endParaRPr lang="en-US" dirty="0"/>
          </a:p>
        </p:txBody>
      </p:sp>
      <p:sp>
        <p:nvSpPr>
          <p:cNvPr id="3" name="Content Placeholder 2"/>
          <p:cNvSpPr>
            <a:spLocks noGrp="1"/>
          </p:cNvSpPr>
          <p:nvPr>
            <p:ph idx="1"/>
          </p:nvPr>
        </p:nvSpPr>
        <p:spPr>
          <a:xfrm>
            <a:off x="901522" y="2556932"/>
            <a:ext cx="9995076" cy="3727958"/>
          </a:xfrm>
        </p:spPr>
        <p:txBody>
          <a:bodyPr>
            <a:normAutofit fontScale="92500" lnSpcReduction="20000"/>
          </a:bodyPr>
          <a:lstStyle/>
          <a:p>
            <a:r>
              <a:rPr lang="en-US" dirty="0" smtClean="0"/>
              <a:t>Boston Port Act: Closed Boston Harbor – Americans had to pay reparations </a:t>
            </a:r>
          </a:p>
          <a:p>
            <a:r>
              <a:rPr lang="en-US" dirty="0" smtClean="0"/>
              <a:t>Massachusetts Government Act: Increased British Authority – Banned Town Meetings</a:t>
            </a:r>
          </a:p>
          <a:p>
            <a:pPr lvl="1"/>
            <a:r>
              <a:rPr lang="en-US" dirty="0" smtClean="0"/>
              <a:t>General Gage (British General of N American Troops)</a:t>
            </a:r>
          </a:p>
          <a:p>
            <a:r>
              <a:rPr lang="en-US" dirty="0" smtClean="0"/>
              <a:t>Administration of Justice Act:  </a:t>
            </a:r>
          </a:p>
          <a:p>
            <a:pPr lvl="1"/>
            <a:r>
              <a:rPr lang="en-US" dirty="0" smtClean="0"/>
              <a:t>British soldiers and officials were not tried in MA</a:t>
            </a:r>
          </a:p>
          <a:p>
            <a:pPr lvl="1"/>
            <a:r>
              <a:rPr lang="en-US" dirty="0" smtClean="0"/>
              <a:t>More freedom for officers</a:t>
            </a:r>
          </a:p>
          <a:p>
            <a:r>
              <a:rPr lang="en-US" dirty="0" smtClean="0"/>
              <a:t>Marshall Law (no civil rights – all up to the British)</a:t>
            </a:r>
          </a:p>
          <a:p>
            <a:r>
              <a:rPr lang="en-US" dirty="0" smtClean="0"/>
              <a:t>Oppression draws attention: more recruits for radicals</a:t>
            </a:r>
          </a:p>
          <a:p>
            <a:pPr lvl="1"/>
            <a:r>
              <a:rPr lang="en-US" dirty="0" smtClean="0"/>
              <a:t>Create militia</a:t>
            </a:r>
            <a:endParaRPr lang="en-US" dirty="0"/>
          </a:p>
        </p:txBody>
      </p:sp>
    </p:spTree>
    <p:extLst>
      <p:ext uri="{BB962C8B-B14F-4D97-AF65-F5344CB8AC3E}">
        <p14:creationId xmlns:p14="http://schemas.microsoft.com/office/powerpoint/2010/main" val="379169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involved?</a:t>
            </a:r>
            <a:endParaRPr lang="en-US" dirty="0"/>
          </a:p>
        </p:txBody>
      </p:sp>
      <p:sp>
        <p:nvSpPr>
          <p:cNvPr id="3" name="Content Placeholder 2"/>
          <p:cNvSpPr>
            <a:spLocks noGrp="1"/>
          </p:cNvSpPr>
          <p:nvPr>
            <p:ph idx="1"/>
          </p:nvPr>
        </p:nvSpPr>
        <p:spPr>
          <a:xfrm>
            <a:off x="432516" y="2531174"/>
            <a:ext cx="9601196" cy="3753716"/>
          </a:xfrm>
        </p:spPr>
        <p:txBody>
          <a:bodyPr>
            <a:normAutofit/>
          </a:bodyPr>
          <a:lstStyle/>
          <a:p>
            <a:r>
              <a:rPr lang="en-US" dirty="0" smtClean="0"/>
              <a:t>Upper &amp; Middle classes</a:t>
            </a:r>
          </a:p>
          <a:p>
            <a:pPr lvl="1"/>
            <a:r>
              <a:rPr lang="en-US" dirty="0" smtClean="0"/>
              <a:t>Think they should be in charge</a:t>
            </a:r>
          </a:p>
          <a:p>
            <a:pPr lvl="1"/>
            <a:r>
              <a:rPr lang="en-US" dirty="0" smtClean="0"/>
              <a:t>Ok to disenfranchise lower classes (even though all of them)</a:t>
            </a:r>
          </a:p>
          <a:p>
            <a:pPr lvl="1"/>
            <a:r>
              <a:rPr lang="en-US" dirty="0" smtClean="0"/>
              <a:t>Bore the brunt of Stamp Act</a:t>
            </a:r>
          </a:p>
          <a:p>
            <a:pPr lvl="1"/>
            <a:r>
              <a:rPr lang="en-US" dirty="0" smtClean="0"/>
              <a:t>Wanted to expand holdings (against the movement restrictions)</a:t>
            </a:r>
          </a:p>
          <a:p>
            <a:r>
              <a:rPr lang="en-US" dirty="0" smtClean="0"/>
              <a:t>Working classes</a:t>
            </a:r>
          </a:p>
          <a:p>
            <a:pPr lvl="1"/>
            <a:r>
              <a:rPr lang="en-US" dirty="0" smtClean="0"/>
              <a:t>Conscripted</a:t>
            </a:r>
          </a:p>
          <a:p>
            <a:pPr lvl="1"/>
            <a:r>
              <a:rPr lang="en-US" dirty="0" smtClean="0"/>
              <a:t>Taxes disproportionate to income (bigger impact on lower incomes)</a:t>
            </a:r>
            <a:endParaRPr lang="en-US" dirty="0"/>
          </a:p>
        </p:txBody>
      </p:sp>
      <p:pic>
        <p:nvPicPr>
          <p:cNvPr id="4" name="Picture 3"/>
          <p:cNvPicPr>
            <a:picLocks noChangeAspect="1"/>
          </p:cNvPicPr>
          <p:nvPr/>
        </p:nvPicPr>
        <p:blipFill rotWithShape="1">
          <a:blip r:embed="rId2"/>
          <a:srcRect l="928" t="5743" r="3713" b="10386"/>
          <a:stretch/>
        </p:blipFill>
        <p:spPr>
          <a:xfrm>
            <a:off x="8520052" y="103031"/>
            <a:ext cx="3647261" cy="4069724"/>
          </a:xfrm>
          <a:prstGeom prst="rect">
            <a:avLst/>
          </a:prstGeom>
        </p:spPr>
      </p:pic>
    </p:spTree>
    <p:extLst>
      <p:ext uri="{BB962C8B-B14F-4D97-AF65-F5344CB8AC3E}">
        <p14:creationId xmlns:p14="http://schemas.microsoft.com/office/powerpoint/2010/main" val="340018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Loyalists</a:t>
            </a:r>
            <a:endParaRPr lang="en-US" dirty="0"/>
          </a:p>
        </p:txBody>
      </p:sp>
      <p:sp>
        <p:nvSpPr>
          <p:cNvPr id="3" name="Content Placeholder 2"/>
          <p:cNvSpPr>
            <a:spLocks noGrp="1"/>
          </p:cNvSpPr>
          <p:nvPr>
            <p:ph idx="1"/>
          </p:nvPr>
        </p:nvSpPr>
        <p:spPr/>
        <p:txBody>
          <a:bodyPr/>
          <a:lstStyle/>
          <a:p>
            <a:r>
              <a:rPr lang="en-US" dirty="0" smtClean="0"/>
              <a:t>Strong minority</a:t>
            </a:r>
          </a:p>
          <a:p>
            <a:pPr lvl="1"/>
            <a:r>
              <a:rPr lang="en-US" dirty="0" smtClean="0"/>
              <a:t>Especially in South</a:t>
            </a:r>
          </a:p>
          <a:p>
            <a:pPr lvl="1"/>
            <a:r>
              <a:rPr lang="en-US" dirty="0" smtClean="0"/>
              <a:t>Maintain British relationship (trade; gentry-system; GB is largest consumer)</a:t>
            </a:r>
          </a:p>
          <a:p>
            <a:r>
              <a:rPr lang="en-US" dirty="0" smtClean="0"/>
              <a:t>Tradition: stick with what you know</a:t>
            </a:r>
          </a:p>
          <a:p>
            <a:r>
              <a:rPr lang="en-US" dirty="0" smtClean="0"/>
              <a:t>Economic ties</a:t>
            </a:r>
            <a:endParaRPr lang="en-US" dirty="0"/>
          </a:p>
        </p:txBody>
      </p:sp>
    </p:spTree>
    <p:extLst>
      <p:ext uri="{BB962C8B-B14F-4D97-AF65-F5344CB8AC3E}">
        <p14:creationId xmlns:p14="http://schemas.microsoft.com/office/powerpoint/2010/main" val="337483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a:xfrm>
            <a:off x="579549" y="4456090"/>
            <a:ext cx="5396248" cy="1419778"/>
          </a:xfrm>
        </p:spPr>
        <p:txBody>
          <a:bodyPr/>
          <a:lstStyle/>
          <a:p>
            <a:r>
              <a:rPr lang="en-US" dirty="0" smtClean="0"/>
              <a:t>September 5, 1774</a:t>
            </a:r>
          </a:p>
          <a:p>
            <a:pPr lvl="1"/>
            <a:r>
              <a:rPr lang="en-US" dirty="0" smtClean="0"/>
              <a:t>First Continental Congress met in Philadelphia </a:t>
            </a:r>
          </a:p>
        </p:txBody>
      </p:sp>
      <p:pic>
        <p:nvPicPr>
          <p:cNvPr id="4" name="Picture 3"/>
          <p:cNvPicPr>
            <a:picLocks noChangeAspect="1"/>
          </p:cNvPicPr>
          <p:nvPr/>
        </p:nvPicPr>
        <p:blipFill>
          <a:blip r:embed="rId2"/>
          <a:stretch>
            <a:fillRect/>
          </a:stretch>
        </p:blipFill>
        <p:spPr>
          <a:xfrm>
            <a:off x="6781665" y="2556932"/>
            <a:ext cx="5018065" cy="4204953"/>
          </a:xfrm>
          <a:prstGeom prst="rect">
            <a:avLst/>
          </a:prstGeom>
        </p:spPr>
      </p:pic>
      <p:pic>
        <p:nvPicPr>
          <p:cNvPr id="5" name="Picture 4"/>
          <p:cNvPicPr>
            <a:picLocks noChangeAspect="1"/>
          </p:cNvPicPr>
          <p:nvPr/>
        </p:nvPicPr>
        <p:blipFill>
          <a:blip r:embed="rId3"/>
          <a:stretch>
            <a:fillRect/>
          </a:stretch>
        </p:blipFill>
        <p:spPr>
          <a:xfrm>
            <a:off x="978479" y="738151"/>
            <a:ext cx="3374580" cy="3589149"/>
          </a:xfrm>
          <a:prstGeom prst="rect">
            <a:avLst/>
          </a:prstGeom>
        </p:spPr>
      </p:pic>
    </p:spTree>
    <p:extLst>
      <p:ext uri="{BB962C8B-B14F-4D97-AF65-F5344CB8AC3E}">
        <p14:creationId xmlns:p14="http://schemas.microsoft.com/office/powerpoint/2010/main" val="414353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217" y="667941"/>
            <a:ext cx="10869769" cy="5632311"/>
          </a:xfrm>
          <a:prstGeom prst="rect">
            <a:avLst/>
          </a:prstGeom>
        </p:spPr>
        <p:txBody>
          <a:bodyPr wrap="square">
            <a:spAutoFit/>
          </a:bodyPr>
          <a:lstStyle/>
          <a:p>
            <a:r>
              <a:rPr lang="en-US" sz="3000" dirty="0"/>
              <a:t>This Town has received the Copy of an Act of the British Parliament, wherein it appears that we have been tried and condemned, and are to be punished, by the shutting up of the harbor and other marks of revenge, until we shall disgrace ourselves by servilely yielding up, in effect, the just and righteous claims of America....The people receive this cruel edict with abhorrence and indignation. They consider themselves as suffering the stroke ministerial...I hope they will sustain the blow with a becoming fortitude, and that the cursed design of intimidating and subduing the spirits of all America, will, by the joint efforts of all, be frustrated.</a:t>
            </a:r>
          </a:p>
          <a:p>
            <a:endParaRPr lang="en-US" sz="3000" dirty="0"/>
          </a:p>
          <a:p>
            <a:r>
              <a:rPr lang="en-US" sz="3000" dirty="0"/>
              <a:t>– Samuel Adams, letter to James Warren (May 14, 1774)</a:t>
            </a:r>
          </a:p>
        </p:txBody>
      </p:sp>
    </p:spTree>
    <p:extLst>
      <p:ext uri="{BB962C8B-B14F-4D97-AF65-F5344CB8AC3E}">
        <p14:creationId xmlns:p14="http://schemas.microsoft.com/office/powerpoint/2010/main" val="351946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955" y="840463"/>
            <a:ext cx="7413937" cy="1303867"/>
          </a:xfrm>
        </p:spPr>
        <p:txBody>
          <a:bodyPr>
            <a:normAutofit/>
          </a:bodyPr>
          <a:lstStyle/>
          <a:p>
            <a:r>
              <a:rPr lang="en-US" dirty="0" smtClean="0"/>
              <a:t>Why are there 2 Carolinas?</a:t>
            </a:r>
            <a:endParaRPr lang="en-US" dirty="0"/>
          </a:p>
        </p:txBody>
      </p:sp>
      <p:sp>
        <p:nvSpPr>
          <p:cNvPr id="3" name="Content Placeholder 2"/>
          <p:cNvSpPr>
            <a:spLocks noGrp="1"/>
          </p:cNvSpPr>
          <p:nvPr>
            <p:ph idx="1"/>
          </p:nvPr>
        </p:nvSpPr>
        <p:spPr>
          <a:xfrm>
            <a:off x="3429000" y="2556932"/>
            <a:ext cx="8393805" cy="3689322"/>
          </a:xfrm>
        </p:spPr>
        <p:txBody>
          <a:bodyPr>
            <a:normAutofit fontScale="70000" lnSpcReduction="20000"/>
          </a:bodyPr>
          <a:lstStyle/>
          <a:p>
            <a:r>
              <a:rPr lang="en-US" dirty="0" smtClean="0"/>
              <a:t>Originally </a:t>
            </a:r>
            <a:r>
              <a:rPr lang="en-US" dirty="0" err="1" smtClean="0"/>
              <a:t>Carolana</a:t>
            </a:r>
            <a:r>
              <a:rPr lang="en-US" dirty="0" smtClean="0"/>
              <a:t> Colony (not Carolina)</a:t>
            </a:r>
          </a:p>
          <a:p>
            <a:r>
              <a:rPr lang="en-US" dirty="0" smtClean="0"/>
              <a:t>French were 1</a:t>
            </a:r>
            <a:r>
              <a:rPr lang="en-US" baseline="30000" dirty="0" smtClean="0"/>
              <a:t>st</a:t>
            </a:r>
            <a:r>
              <a:rPr lang="en-US" dirty="0" smtClean="0"/>
              <a:t>, driven out by Native Americans</a:t>
            </a:r>
          </a:p>
          <a:p>
            <a:r>
              <a:rPr lang="en-US" dirty="0" smtClean="0"/>
              <a:t>Hard to govern: corruption, malaria, small pox, Native Americans at war with each other and colonists</a:t>
            </a:r>
          </a:p>
          <a:p>
            <a:r>
              <a:rPr lang="en-US" dirty="0" smtClean="0"/>
              <a:t>Pirate Blackbeard: sailed up and down coast on Queen Anne’s Revenge</a:t>
            </a:r>
          </a:p>
          <a:p>
            <a:r>
              <a:rPr lang="en-US" dirty="0" smtClean="0"/>
              <a:t>1629 Sir Heath claimed Cape Fear under King Charles I; no effort to colonize</a:t>
            </a:r>
          </a:p>
          <a:p>
            <a:pPr lvl="1"/>
            <a:r>
              <a:rPr lang="en-US" dirty="0" smtClean="0"/>
              <a:t>King Charles I executed (Cromwell lead civil war, Charles goes against Parliament)</a:t>
            </a:r>
          </a:p>
          <a:p>
            <a:pPr lvl="1"/>
            <a:r>
              <a:rPr lang="en-US" dirty="0" smtClean="0"/>
              <a:t>Heath goes to France</a:t>
            </a:r>
          </a:p>
          <a:p>
            <a:pPr lvl="1"/>
            <a:r>
              <a:rPr lang="en-US" dirty="0" smtClean="0"/>
              <a:t>King Charles II: gives land to 8 person club of rich white guys: “Lords of Proprietors” (1663-1729)</a:t>
            </a:r>
          </a:p>
          <a:p>
            <a:pPr lvl="1"/>
            <a:r>
              <a:rPr lang="en-US" dirty="0" smtClean="0"/>
              <a:t>Lords: fought, deposed, overthrown, banished, imprisoned… </a:t>
            </a:r>
          </a:p>
          <a:p>
            <a:pPr lvl="1"/>
            <a:r>
              <a:rPr lang="en-US" dirty="0" smtClean="0"/>
              <a:t>Unclear as to exactly how the borders came about: Native American tribal disputes, corruption, etc. </a:t>
            </a:r>
          </a:p>
          <a:p>
            <a:pPr lvl="1"/>
            <a:r>
              <a:rPr lang="en-US" dirty="0" smtClean="0"/>
              <a:t>1729 recognized as NC/SC separate royal colonies</a:t>
            </a:r>
          </a:p>
        </p:txBody>
      </p:sp>
      <p:pic>
        <p:nvPicPr>
          <p:cNvPr id="4" name="Picture 3"/>
          <p:cNvPicPr>
            <a:picLocks noChangeAspect="1"/>
          </p:cNvPicPr>
          <p:nvPr/>
        </p:nvPicPr>
        <p:blipFill rotWithShape="1">
          <a:blip r:embed="rId2"/>
          <a:srcRect l="1127" t="9342" r="-1127" b="2019"/>
          <a:stretch/>
        </p:blipFill>
        <p:spPr>
          <a:xfrm>
            <a:off x="0" y="2556932"/>
            <a:ext cx="3429000" cy="3039414"/>
          </a:xfrm>
          <a:prstGeom prst="rect">
            <a:avLst/>
          </a:prstGeom>
        </p:spPr>
      </p:pic>
    </p:spTree>
    <p:extLst>
      <p:ext uri="{BB962C8B-B14F-4D97-AF65-F5344CB8AC3E}">
        <p14:creationId xmlns:p14="http://schemas.microsoft.com/office/powerpoint/2010/main" val="171346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Road to Revolution</a:t>
            </a:r>
            <a:endParaRPr lang="en-US" dirty="0"/>
          </a:p>
        </p:txBody>
      </p:sp>
    </p:spTree>
    <p:extLst>
      <p:ext uri="{BB962C8B-B14F-4D97-AF65-F5344CB8AC3E}">
        <p14:creationId xmlns:p14="http://schemas.microsoft.com/office/powerpoint/2010/main" val="150420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Leading to War: Focus on Immediate Causes</a:t>
            </a:r>
            <a:endParaRPr lang="en-US" dirty="0"/>
          </a:p>
        </p:txBody>
      </p:sp>
      <p:sp>
        <p:nvSpPr>
          <p:cNvPr id="3" name="Content Placeholder 2"/>
          <p:cNvSpPr>
            <a:spLocks noGrp="1"/>
          </p:cNvSpPr>
          <p:nvPr>
            <p:ph idx="1"/>
          </p:nvPr>
        </p:nvSpPr>
        <p:spPr>
          <a:xfrm>
            <a:off x="1295401" y="2556932"/>
            <a:ext cx="9601196" cy="3702200"/>
          </a:xfrm>
        </p:spPr>
        <p:txBody>
          <a:bodyPr>
            <a:normAutofit fontScale="92500" lnSpcReduction="20000"/>
          </a:bodyPr>
          <a:lstStyle/>
          <a:p>
            <a:r>
              <a:rPr lang="en-US" dirty="0" smtClean="0"/>
              <a:t>French and Indian War (1754-1763)</a:t>
            </a:r>
          </a:p>
          <a:p>
            <a:pPr lvl="1"/>
            <a:r>
              <a:rPr lang="en-US" dirty="0" smtClean="0"/>
              <a:t>Over British control over the colonies</a:t>
            </a:r>
          </a:p>
          <a:p>
            <a:pPr lvl="1"/>
            <a:r>
              <a:rPr lang="en-US" dirty="0" smtClean="0"/>
              <a:t>French and Indians vs. Americans (and British)</a:t>
            </a:r>
          </a:p>
          <a:p>
            <a:pPr lvl="1"/>
            <a:r>
              <a:rPr lang="en-US" dirty="0" smtClean="0"/>
              <a:t>Native Americans views of French and British differed</a:t>
            </a:r>
          </a:p>
          <a:p>
            <a:pPr lvl="2"/>
            <a:r>
              <a:rPr lang="en-US" sz="1900" dirty="0" smtClean="0"/>
              <a:t>French: </a:t>
            </a:r>
          </a:p>
          <a:p>
            <a:pPr lvl="3"/>
            <a:r>
              <a:rPr lang="en-US" sz="1900" dirty="0" smtClean="0"/>
              <a:t>Established trade routes</a:t>
            </a:r>
          </a:p>
          <a:p>
            <a:pPr lvl="3"/>
            <a:r>
              <a:rPr lang="en-US" sz="1900" dirty="0" smtClean="0"/>
              <a:t>Not settling</a:t>
            </a:r>
          </a:p>
          <a:p>
            <a:pPr lvl="3"/>
            <a:r>
              <a:rPr lang="en-US" sz="1900" dirty="0" smtClean="0"/>
              <a:t>Great Lakes/Mississippi River</a:t>
            </a:r>
          </a:p>
          <a:p>
            <a:pPr lvl="3"/>
            <a:r>
              <a:rPr lang="en-US" sz="1900" dirty="0" smtClean="0"/>
              <a:t>Pushed east to increase trade</a:t>
            </a:r>
          </a:p>
          <a:p>
            <a:pPr lvl="4"/>
            <a:r>
              <a:rPr lang="en-US" sz="1900" dirty="0" smtClean="0"/>
              <a:t>As far as Virginia</a:t>
            </a:r>
            <a:endParaRPr lang="en-US" sz="1900" dirty="0"/>
          </a:p>
        </p:txBody>
      </p:sp>
    </p:spTree>
    <p:extLst>
      <p:ext uri="{BB962C8B-B14F-4D97-AF65-F5344CB8AC3E}">
        <p14:creationId xmlns:p14="http://schemas.microsoft.com/office/powerpoint/2010/main" val="96094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83" t="1850" r="1213" b="1952"/>
          <a:stretch/>
        </p:blipFill>
        <p:spPr>
          <a:xfrm>
            <a:off x="1519708" y="141668"/>
            <a:ext cx="9108525" cy="6561786"/>
          </a:xfrm>
          <a:prstGeom prst="rect">
            <a:avLst/>
          </a:prstGeom>
        </p:spPr>
      </p:pic>
    </p:spTree>
    <p:extLst>
      <p:ext uri="{BB962C8B-B14F-4D97-AF65-F5344CB8AC3E}">
        <p14:creationId xmlns:p14="http://schemas.microsoft.com/office/powerpoint/2010/main" val="183590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Necessity</a:t>
            </a:r>
            <a:endParaRPr lang="en-US" dirty="0"/>
          </a:p>
        </p:txBody>
      </p:sp>
      <p:sp>
        <p:nvSpPr>
          <p:cNvPr id="3" name="Content Placeholder 2"/>
          <p:cNvSpPr>
            <a:spLocks noGrp="1"/>
          </p:cNvSpPr>
          <p:nvPr>
            <p:ph idx="1"/>
          </p:nvPr>
        </p:nvSpPr>
        <p:spPr/>
        <p:txBody>
          <a:bodyPr/>
          <a:lstStyle/>
          <a:p>
            <a:r>
              <a:rPr lang="en-US" dirty="0" smtClean="0"/>
              <a:t>Governor of Virginia sends </a:t>
            </a:r>
            <a:r>
              <a:rPr lang="en-US" dirty="0" err="1" smtClean="0"/>
              <a:t>Capt’n</a:t>
            </a:r>
            <a:r>
              <a:rPr lang="en-US" dirty="0" smtClean="0"/>
              <a:t> George Washington to investigate </a:t>
            </a:r>
            <a:endParaRPr lang="en-US" dirty="0"/>
          </a:p>
          <a:p>
            <a:pPr lvl="1"/>
            <a:r>
              <a:rPr lang="en-US" dirty="0" smtClean="0"/>
              <a:t>Ambushes the French</a:t>
            </a:r>
          </a:p>
          <a:p>
            <a:pPr lvl="1"/>
            <a:r>
              <a:rPr lang="en-US" dirty="0" smtClean="0"/>
              <a:t>French retaliate</a:t>
            </a:r>
          </a:p>
          <a:p>
            <a:pPr lvl="1"/>
            <a:r>
              <a:rPr lang="en-US" dirty="0" smtClean="0"/>
              <a:t>Fort relinquished to French</a:t>
            </a:r>
          </a:p>
          <a:p>
            <a:pPr lvl="1"/>
            <a:r>
              <a:rPr lang="en-US" dirty="0" smtClean="0"/>
              <a:t>Start of war</a:t>
            </a:r>
          </a:p>
        </p:txBody>
      </p:sp>
      <p:pic>
        <p:nvPicPr>
          <p:cNvPr id="4" name="Picture 3"/>
          <p:cNvPicPr>
            <a:picLocks noChangeAspect="1"/>
          </p:cNvPicPr>
          <p:nvPr/>
        </p:nvPicPr>
        <p:blipFill>
          <a:blip r:embed="rId2"/>
          <a:stretch>
            <a:fillRect/>
          </a:stretch>
        </p:blipFill>
        <p:spPr>
          <a:xfrm>
            <a:off x="6259133" y="3088487"/>
            <a:ext cx="4895042" cy="3681072"/>
          </a:xfrm>
          <a:prstGeom prst="rect">
            <a:avLst/>
          </a:prstGeom>
        </p:spPr>
      </p:pic>
    </p:spTree>
    <p:extLst>
      <p:ext uri="{BB962C8B-B14F-4D97-AF65-F5344CB8AC3E}">
        <p14:creationId xmlns:p14="http://schemas.microsoft.com/office/powerpoint/2010/main" val="312600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Sides</a:t>
            </a:r>
            <a:endParaRPr lang="en-US" dirty="0"/>
          </a:p>
        </p:txBody>
      </p:sp>
      <p:sp>
        <p:nvSpPr>
          <p:cNvPr id="3" name="Content Placeholder 2"/>
          <p:cNvSpPr>
            <a:spLocks noGrp="1"/>
          </p:cNvSpPr>
          <p:nvPr>
            <p:ph idx="1"/>
          </p:nvPr>
        </p:nvSpPr>
        <p:spPr/>
        <p:txBody>
          <a:bodyPr>
            <a:normAutofit lnSpcReduction="10000"/>
          </a:bodyPr>
          <a:lstStyle/>
          <a:p>
            <a:r>
              <a:rPr lang="en-US" dirty="0" smtClean="0"/>
              <a:t>Many Indians side w/French because they are not trying to displace them</a:t>
            </a:r>
          </a:p>
          <a:p>
            <a:r>
              <a:rPr lang="en-US" dirty="0" smtClean="0"/>
              <a:t>British initially not interested in getting involved</a:t>
            </a:r>
          </a:p>
          <a:p>
            <a:pPr lvl="1"/>
            <a:r>
              <a:rPr lang="en-US" dirty="0" smtClean="0"/>
              <a:t>Colonists got themselves into it…</a:t>
            </a:r>
          </a:p>
          <a:p>
            <a:pPr lvl="1"/>
            <a:r>
              <a:rPr lang="en-US" dirty="0" smtClean="0"/>
              <a:t>Only reason why was to retain colonies</a:t>
            </a:r>
          </a:p>
          <a:p>
            <a:r>
              <a:rPr lang="en-US" dirty="0" smtClean="0"/>
              <a:t>French lose</a:t>
            </a:r>
          </a:p>
          <a:p>
            <a:pPr lvl="1"/>
            <a:r>
              <a:rPr lang="en-US" dirty="0" smtClean="0"/>
              <a:t>Lose land to British</a:t>
            </a:r>
          </a:p>
          <a:p>
            <a:pPr lvl="1"/>
            <a:r>
              <a:rPr lang="en-US" dirty="0" smtClean="0"/>
              <a:t>British demonstrated their superiority</a:t>
            </a:r>
          </a:p>
          <a:p>
            <a:endParaRPr lang="en-US" dirty="0"/>
          </a:p>
        </p:txBody>
      </p:sp>
    </p:spTree>
    <p:extLst>
      <p:ext uri="{BB962C8B-B14F-4D97-AF65-F5344CB8AC3E}">
        <p14:creationId xmlns:p14="http://schemas.microsoft.com/office/powerpoint/2010/main" val="97472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British Superiority: Post French and Indian War</a:t>
            </a:r>
            <a:endParaRPr lang="en-US" dirty="0"/>
          </a:p>
        </p:txBody>
      </p:sp>
      <p:sp>
        <p:nvSpPr>
          <p:cNvPr id="3" name="Content Placeholder 2"/>
          <p:cNvSpPr>
            <a:spLocks noGrp="1"/>
          </p:cNvSpPr>
          <p:nvPr>
            <p:ph idx="1"/>
          </p:nvPr>
        </p:nvSpPr>
        <p:spPr>
          <a:xfrm>
            <a:off x="1295401" y="2556932"/>
            <a:ext cx="9601196" cy="3792354"/>
          </a:xfrm>
        </p:spPr>
        <p:txBody>
          <a:bodyPr>
            <a:noAutofit/>
          </a:bodyPr>
          <a:lstStyle/>
          <a:p>
            <a:r>
              <a:rPr lang="en-US" sz="2000" dirty="0" smtClean="0"/>
              <a:t>Conscription: Brits can force colonists to serve in the military</a:t>
            </a:r>
          </a:p>
          <a:p>
            <a:pPr lvl="1"/>
            <a:r>
              <a:rPr lang="en-US" dirty="0" smtClean="0"/>
              <a:t>If they can do this, what else can they do??</a:t>
            </a:r>
          </a:p>
          <a:p>
            <a:r>
              <a:rPr lang="en-US" sz="2000" dirty="0" smtClean="0"/>
              <a:t>Brits start restricting movement of the colonists</a:t>
            </a:r>
          </a:p>
          <a:p>
            <a:pPr lvl="1"/>
            <a:r>
              <a:rPr lang="en-US" dirty="0" smtClean="0"/>
              <a:t>Post war migration of colonists west b/c the Indians were gone</a:t>
            </a:r>
          </a:p>
          <a:p>
            <a:pPr lvl="1"/>
            <a:r>
              <a:rPr lang="en-US" dirty="0" smtClean="0"/>
              <a:t>If their were Indian hostilities, the British would not protect colonists</a:t>
            </a:r>
          </a:p>
          <a:p>
            <a:pPr lvl="1"/>
            <a:r>
              <a:rPr lang="en-US" dirty="0" smtClean="0"/>
              <a:t>King George III restricts movement past the Appalachians because of the cost to defend the colonists</a:t>
            </a:r>
          </a:p>
          <a:p>
            <a:pPr lvl="2"/>
            <a:r>
              <a:rPr lang="en-US" sz="2000" dirty="0" smtClean="0"/>
              <a:t>Controls colonists</a:t>
            </a:r>
          </a:p>
          <a:p>
            <a:pPr lvl="2"/>
            <a:r>
              <a:rPr lang="en-US" sz="2000" dirty="0" smtClean="0"/>
              <a:t>arbitrary</a:t>
            </a:r>
          </a:p>
        </p:txBody>
      </p:sp>
    </p:spTree>
    <p:extLst>
      <p:ext uri="{BB962C8B-B14F-4D97-AF65-F5344CB8AC3E}">
        <p14:creationId xmlns:p14="http://schemas.microsoft.com/office/powerpoint/2010/main" val="68113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British Restrictions</a:t>
            </a:r>
            <a:endParaRPr lang="en-US" dirty="0"/>
          </a:p>
        </p:txBody>
      </p:sp>
      <p:sp>
        <p:nvSpPr>
          <p:cNvPr id="3" name="Content Placeholder 2"/>
          <p:cNvSpPr>
            <a:spLocks noGrp="1"/>
          </p:cNvSpPr>
          <p:nvPr>
            <p:ph idx="1"/>
          </p:nvPr>
        </p:nvSpPr>
        <p:spPr>
          <a:xfrm>
            <a:off x="592428" y="2446987"/>
            <a:ext cx="10921285" cy="3825024"/>
          </a:xfrm>
        </p:spPr>
        <p:txBody>
          <a:bodyPr>
            <a:normAutofit/>
          </a:bodyPr>
          <a:lstStyle/>
          <a:p>
            <a:r>
              <a:rPr lang="en-US" dirty="0" smtClean="0"/>
              <a:t>Quartering Troops</a:t>
            </a:r>
          </a:p>
          <a:p>
            <a:pPr lvl="1"/>
            <a:r>
              <a:rPr lang="en-US" dirty="0" smtClean="0"/>
              <a:t>Colonists have to provide food and shelter for troops with no restrictions or warning</a:t>
            </a:r>
          </a:p>
          <a:p>
            <a:r>
              <a:rPr lang="en-US" dirty="0" smtClean="0"/>
              <a:t>Lowest ranking British soldier is always higher than highest ranking American soldier</a:t>
            </a:r>
          </a:p>
          <a:p>
            <a:pPr lvl="1"/>
            <a:r>
              <a:rPr lang="en-US" dirty="0" smtClean="0"/>
              <a:t>Americans are inferior to the British</a:t>
            </a:r>
          </a:p>
          <a:p>
            <a:r>
              <a:rPr lang="en-US" dirty="0" smtClean="0"/>
              <a:t>Taxation w/o representation</a:t>
            </a:r>
          </a:p>
          <a:p>
            <a:pPr lvl="1"/>
            <a:r>
              <a:rPr lang="en-US" dirty="0" smtClean="0"/>
              <a:t>We fought for you – now pay up</a:t>
            </a:r>
          </a:p>
          <a:p>
            <a:pPr lvl="1"/>
            <a:r>
              <a:rPr lang="en-US" dirty="0" smtClean="0"/>
              <a:t>Can tax w/o any input or representative from the colonies</a:t>
            </a:r>
            <a:endParaRPr lang="en-US" dirty="0"/>
          </a:p>
        </p:txBody>
      </p:sp>
    </p:spTree>
    <p:extLst>
      <p:ext uri="{BB962C8B-B14F-4D97-AF65-F5344CB8AC3E}">
        <p14:creationId xmlns:p14="http://schemas.microsoft.com/office/powerpoint/2010/main" val="26067595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428</TotalTime>
  <Words>1009</Words>
  <Application>Microsoft Office PowerPoint</Application>
  <PresentationFormat>Widescreen</PresentationFormat>
  <Paragraphs>128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Garamond</vt:lpstr>
      <vt:lpstr>Organic</vt:lpstr>
      <vt:lpstr>Carter Questions…</vt:lpstr>
      <vt:lpstr>Why are there 2 Carolinas?</vt:lpstr>
      <vt:lpstr>The Road to Revolution</vt:lpstr>
      <vt:lpstr>Leading to War: Focus on Immediate Causes</vt:lpstr>
      <vt:lpstr>PowerPoint Presentation</vt:lpstr>
      <vt:lpstr>Fort Necessity</vt:lpstr>
      <vt:lpstr>Picking Sides</vt:lpstr>
      <vt:lpstr>British Superiority: Post French and Indian War</vt:lpstr>
      <vt:lpstr>More British Restrictions</vt:lpstr>
      <vt:lpstr>Acts: Part 1</vt:lpstr>
      <vt:lpstr>Acts Part 2</vt:lpstr>
      <vt:lpstr>Violence</vt:lpstr>
      <vt:lpstr>More violence</vt:lpstr>
      <vt:lpstr>And more violence…</vt:lpstr>
      <vt:lpstr>Response to the Tea Party: Intolerable Acts (Coercive Acts)</vt:lpstr>
      <vt:lpstr>Who’s involved?</vt:lpstr>
      <vt:lpstr>Loyalists</vt:lpstr>
      <vt:lpstr>And?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Revolution</dc:title>
  <dc:creator>Erin Ennis</dc:creator>
  <cp:lastModifiedBy>Erin Ennis</cp:lastModifiedBy>
  <cp:revision>19</cp:revision>
  <dcterms:created xsi:type="dcterms:W3CDTF">2015-02-04T19:20:31Z</dcterms:created>
  <dcterms:modified xsi:type="dcterms:W3CDTF">2015-02-05T02:29:25Z</dcterms:modified>
</cp:coreProperties>
</file>